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8" r:id="rId5"/>
    <p:sldId id="259" r:id="rId6"/>
    <p:sldId id="257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5" d="100"/>
          <a:sy n="55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8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85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8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29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41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73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2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4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1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6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4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4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0A65-1D2B-4DE3-99B2-B0546669DBB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0FE754-6548-4CB7-A5B3-039FDB58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1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83" y="215227"/>
            <a:ext cx="1646063" cy="1639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3616" y="2264171"/>
            <a:ext cx="7055899" cy="2729341"/>
          </a:xfrm>
        </p:spPr>
        <p:txBody>
          <a:bodyPr/>
          <a:lstStyle/>
          <a:p>
            <a:pPr algn="ctr"/>
            <a:r>
              <a:rPr lang="ru-RU" sz="4800" dirty="0" smtClean="0"/>
              <a:t>Воспитание потребности в заботе </a:t>
            </a:r>
            <a:br>
              <a:rPr lang="ru-RU" sz="4800" dirty="0" smtClean="0"/>
            </a:br>
            <a:r>
              <a:rPr lang="ru-RU" sz="4800" dirty="0" smtClean="0"/>
              <a:t>о живой природе </a:t>
            </a:r>
            <a:br>
              <a:rPr lang="ru-RU" sz="4800" dirty="0" smtClean="0"/>
            </a:br>
            <a:r>
              <a:rPr lang="ru-RU" sz="4800" dirty="0" smtClean="0"/>
              <a:t>у </a:t>
            </a:r>
            <a:r>
              <a:rPr lang="ru-RU" sz="4800" smtClean="0"/>
              <a:t>городского ребёнка</a:t>
            </a:r>
            <a:br>
              <a:rPr lang="ru-RU" sz="4800" smtClean="0"/>
            </a:br>
            <a:r>
              <a:rPr lang="ru-RU" sz="4800" smtClean="0"/>
              <a:t>ч.1</a:t>
            </a:r>
            <a:endParaRPr lang="ru-RU" sz="4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7" y="2489625"/>
            <a:ext cx="3383639" cy="25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06" y="208113"/>
            <a:ext cx="1333333" cy="1447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419" y="5601951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Ростов-на-Дону, 2026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6976" y="202799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555" y="1345807"/>
            <a:ext cx="17777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30" y="0"/>
            <a:ext cx="8596668" cy="725214"/>
          </a:xfrm>
        </p:spPr>
        <p:txBody>
          <a:bodyPr/>
          <a:lstStyle/>
          <a:p>
            <a:r>
              <a:rPr lang="ru-RU" dirty="0" smtClean="0"/>
              <a:t>Опыты и эксперименты на кухне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5" y="915113"/>
            <a:ext cx="4159995" cy="4697411"/>
          </a:xfrm>
        </p:spPr>
      </p:pic>
      <p:sp>
        <p:nvSpPr>
          <p:cNvPr id="5" name="Прямоугольник 4"/>
          <p:cNvSpPr/>
          <p:nvPr/>
        </p:nvSpPr>
        <p:spPr>
          <a:xfrm>
            <a:off x="4750676" y="915113"/>
            <a:ext cx="4346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На кухне </a:t>
            </a:r>
            <a:r>
              <a:rPr lang="ru-RU" b="1" dirty="0" smtClean="0">
                <a:solidFill>
                  <a:srgbClr val="333333"/>
                </a:solidFill>
                <a:latin typeface="YS Text"/>
              </a:rPr>
              <a:t>детям и подросткам интересно проводить не только кулинарные эксперименты, но и химические и физические опыты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57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458" y="187434"/>
            <a:ext cx="8596668" cy="1320800"/>
          </a:xfrm>
        </p:spPr>
        <p:txBody>
          <a:bodyPr/>
          <a:lstStyle/>
          <a:p>
            <a:r>
              <a:rPr lang="ru-RU" dirty="0" smtClean="0"/>
              <a:t>Зачем учить ребёнка видеть, слышать и чувствовать природу?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7962"/>
            <a:ext cx="3108406" cy="1776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771" y="4492329"/>
            <a:ext cx="9438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IrmaTextRoundPro-Regular"/>
              </a:rPr>
              <a:t>Взаимодействие </a:t>
            </a:r>
            <a:r>
              <a:rPr lang="ru-RU" dirty="0">
                <a:solidFill>
                  <a:srgbClr val="333333"/>
                </a:solidFill>
                <a:latin typeface="IrmaTextRoundPro-Regular"/>
              </a:rPr>
              <a:t>с природной средой — важная часть здорового развития любого ребенка. Дети, имеющие такой опыт, с интересом относятся к растениям, животным, насекомым, не пугаются естественных природных явлений, понимают, как защититься от природных опасностей. В целом они менее тревожные и более спокойные: для них окружающая среда привычна, понятна и достаточно безопасна.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26002" y="6319129"/>
            <a:ext cx="6096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rmaTextRoundPro-Regular"/>
              </a:rPr>
              <a:t>Дети  должны </a:t>
            </a:r>
            <a:r>
              <a:rPr lang="ru-RU" dirty="0" smtClean="0">
                <a:solidFill>
                  <a:schemeClr val="bg1"/>
                </a:solidFill>
                <a:latin typeface="IrmaTextRoundPro-Regular"/>
              </a:rPr>
              <a:t>смотреть,</a:t>
            </a:r>
            <a:r>
              <a:rPr lang="ru-RU" dirty="0">
                <a:solidFill>
                  <a:schemeClr val="bg1"/>
                </a:solidFill>
                <a:latin typeface="IrmaTextRoundPro-Regular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IrmaTextRoundPro-Regular"/>
              </a:rPr>
              <a:t>слушать и действовать!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4275" y="1452298"/>
            <a:ext cx="66530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IrmaTextRoundPro-Regular"/>
              </a:rPr>
              <a:t>Недавнее исследование показало, что большинство </a:t>
            </a:r>
            <a:r>
              <a:rPr lang="ru-RU" dirty="0" smtClean="0">
                <a:solidFill>
                  <a:srgbClr val="333333"/>
                </a:solidFill>
                <a:latin typeface="IrmaTextRoundPro-Regular"/>
              </a:rPr>
              <a:t>детей </a:t>
            </a:r>
            <a:r>
              <a:rPr lang="ru-RU" dirty="0">
                <a:solidFill>
                  <a:srgbClr val="333333"/>
                </a:solidFill>
                <a:latin typeface="IrmaTextRoundPro-Regular"/>
              </a:rPr>
              <a:t>проводят меньше времени на открытом воздухе, чем заключенные в тюрьмах. Ученые проанализировали стиль жизни 12 000 семей с детьми в возрасте от 5 до 12 лет и обнаружили, что в среднем дети проводят на улице около 30 минут в день. Основная проблема достаточно проста: большинство родителей не хотят, чтобы их малыш залезал на деревья, бегал за лягушками, пачкался в грязи или играл со </a:t>
            </a:r>
            <a:r>
              <a:rPr lang="ru-RU" dirty="0" smtClean="0">
                <a:solidFill>
                  <a:srgbClr val="333333"/>
                </a:solidFill>
                <a:latin typeface="IrmaTextRoundPro-Regular"/>
              </a:rPr>
              <a:t>сверстниками (</a:t>
            </a:r>
            <a:r>
              <a:rPr lang="en-US" dirty="0">
                <a:solidFill>
                  <a:srgbClr val="333333"/>
                </a:solidFill>
                <a:latin typeface="IrmaTextRoundPro-Regular"/>
              </a:rPr>
              <a:t>https://rinconpsicologia.com/ninos-encerrados-en-casa</a:t>
            </a:r>
            <a:r>
              <a:rPr lang="en-US" dirty="0" smtClean="0">
                <a:solidFill>
                  <a:srgbClr val="333333"/>
                </a:solidFill>
                <a:latin typeface="IrmaTextRoundPro-Regular"/>
              </a:rPr>
              <a:t>/</a:t>
            </a:r>
            <a:r>
              <a:rPr lang="ru-RU" dirty="0" smtClean="0">
                <a:solidFill>
                  <a:srgbClr val="333333"/>
                </a:solidFill>
                <a:latin typeface="IrmaTextRoundPro-Regular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63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25" y="0"/>
            <a:ext cx="8596668" cy="1320800"/>
          </a:xfrm>
        </p:spPr>
        <p:txBody>
          <a:bodyPr/>
          <a:lstStyle/>
          <a:p>
            <a:r>
              <a:rPr lang="ru-RU" dirty="0"/>
              <a:t>Сосредоточьтесь на «переживании», а не «преподавании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840" y="4161276"/>
            <a:ext cx="8596668" cy="2302588"/>
          </a:xfrm>
        </p:spPr>
        <p:txBody>
          <a:bodyPr/>
          <a:lstStyle/>
          <a:p>
            <a:r>
              <a:rPr lang="ru-RU" dirty="0" smtClean="0"/>
              <a:t>Бесплатная </a:t>
            </a:r>
            <a:r>
              <a:rPr lang="ru-RU" dirty="0"/>
              <a:t>игра - это уникальная возможность для детей исследовать свои интересы без какого-либо социального давления. В этом случае дети могут отказаться от занятий, когда им станет скучно, потому что </a:t>
            </a:r>
            <a:r>
              <a:rPr lang="ru-RU" b="1" dirty="0"/>
              <a:t>конечная цель - не достичь результата, а получать удовольствие от того, что они делают</a:t>
            </a:r>
            <a:r>
              <a:rPr lang="ru-RU" dirty="0"/>
              <a:t>. Таким образом, дети учатся быть увлеченными тем, что они делают, ищут свои увлечения и понимают, что </a:t>
            </a:r>
            <a:r>
              <a:rPr lang="ru-RU" b="1" dirty="0"/>
              <a:t>помимо результатов важно получать удовольствие от </a:t>
            </a:r>
            <a:r>
              <a:rPr lang="ru-RU" b="1" dirty="0" smtClean="0"/>
              <a:t>процесса.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8128" y="2922020"/>
            <a:ext cx="715229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rmaTextRoundPro-Regular"/>
              </a:rPr>
              <a:t>Как можно </a:t>
            </a:r>
            <a:r>
              <a:rPr lang="ru-RU" dirty="0">
                <a:solidFill>
                  <a:schemeClr val="bg1"/>
                </a:solidFill>
                <a:latin typeface="IrmaTextRoundPro-Regular"/>
              </a:rPr>
              <a:t>развить такие качества, как </a:t>
            </a:r>
            <a:r>
              <a:rPr lang="ru-RU" b="1" dirty="0">
                <a:solidFill>
                  <a:schemeClr val="bg1"/>
                </a:solidFill>
                <a:latin typeface="IrmaTextRoundPro-Regular"/>
              </a:rPr>
              <a:t>концентрация и наблюдательность, спонтанность и </a:t>
            </a:r>
            <a:r>
              <a:rPr lang="ru-RU" b="1" dirty="0" smtClean="0">
                <a:solidFill>
                  <a:schemeClr val="bg1"/>
                </a:solidFill>
                <a:latin typeface="IrmaTextRoundPro-Regular"/>
              </a:rPr>
              <a:t>креативность?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128" y="1359727"/>
            <a:ext cx="7732987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К </a:t>
            </a:r>
            <a:r>
              <a:rPr lang="ru-RU" b="1" dirty="0" smtClean="0"/>
              <a:t>сожалению, </a:t>
            </a:r>
            <a:r>
              <a:rPr lang="ru-RU" dirty="0" smtClean="0">
                <a:solidFill>
                  <a:srgbClr val="030303"/>
                </a:solidFill>
                <a:latin typeface="Ubuntu"/>
              </a:rPr>
              <a:t>во </a:t>
            </a:r>
            <a:r>
              <a:rPr lang="ru-RU" dirty="0">
                <a:solidFill>
                  <a:srgbClr val="030303"/>
                </a:solidFill>
                <a:latin typeface="Ubuntu"/>
              </a:rPr>
              <a:t>многих </a:t>
            </a:r>
            <a:r>
              <a:rPr lang="ru-RU" dirty="0" smtClean="0">
                <a:solidFill>
                  <a:srgbClr val="030303"/>
                </a:solidFill>
                <a:latin typeface="Ubuntu"/>
              </a:rPr>
              <a:t>случаях, на организованных занятиях в школе или в центре дополнительного образования, дети </a:t>
            </a:r>
            <a:r>
              <a:rPr lang="ru-RU" dirty="0">
                <a:solidFill>
                  <a:srgbClr val="030303"/>
                </a:solidFill>
                <a:latin typeface="Ubuntu"/>
              </a:rPr>
              <a:t>стремятся только к тому, чтобы получить хорошую оценку, трофей или похвалу, но не потому, что им действительно интересно это занятие.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684" y="257941"/>
            <a:ext cx="2175640" cy="21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257" y="0"/>
            <a:ext cx="8596668" cy="1320800"/>
          </a:xfrm>
        </p:spPr>
        <p:txBody>
          <a:bodyPr/>
          <a:lstStyle/>
          <a:p>
            <a:r>
              <a:rPr lang="ru-RU" dirty="0" smtClean="0"/>
              <a:t>Что включает в себя понятие «Забота»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6" y="897213"/>
            <a:ext cx="5823990" cy="5823990"/>
          </a:xfrm>
        </p:spPr>
      </p:pic>
      <p:sp>
        <p:nvSpPr>
          <p:cNvPr id="4" name="Прямоугольник 3"/>
          <p:cNvSpPr/>
          <p:nvPr/>
        </p:nvSpPr>
        <p:spPr>
          <a:xfrm>
            <a:off x="346257" y="897213"/>
            <a:ext cx="53766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«Забота - выраженное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чувство ответственности за благополучие кого-либо или за что-либо, дополненное стремлением к действиям для его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осуществления» </a:t>
            </a:r>
            <a:r>
              <a:rPr lang="ru-RU" sz="1400" i="1" dirty="0" smtClean="0"/>
              <a:t>Терминологический словарь </a:t>
            </a:r>
            <a:r>
              <a:rPr lang="ru-RU" sz="1400" i="1" dirty="0"/>
              <a:t>«Современный образовательный процесс: основные понятия и термины» (авторы-составители М. Ю. Олешков и В. М. Уваров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381" y="4674181"/>
            <a:ext cx="53766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«Забота - деятельность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человека по добровольному содействию благу другого: оказание помощи и поддержки, создание благоприятных условий жизни,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одарение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 теплом и любовью, соучастие в жизненных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ситуациях» </a:t>
            </a:r>
            <a:r>
              <a:rPr lang="ru-RU" sz="1400" i="1" dirty="0" smtClean="0">
                <a:solidFill>
                  <a:srgbClr val="333333"/>
                </a:solidFill>
                <a:latin typeface="YS Text"/>
              </a:rPr>
              <a:t>Энциклопедический словарь </a:t>
            </a:r>
            <a:r>
              <a:rPr lang="ru-RU" sz="1400" i="1" dirty="0"/>
              <a:t>В. С. Безруковой «Основы духовной культуры»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1" y="2801963"/>
            <a:ext cx="4031394" cy="18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4793300" cy="725214"/>
          </a:xfrm>
        </p:spPr>
        <p:txBody>
          <a:bodyPr/>
          <a:lstStyle/>
          <a:p>
            <a:r>
              <a:rPr lang="ru-RU" dirty="0" smtClean="0"/>
              <a:t>Обрезка деревьев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9" y="725214"/>
            <a:ext cx="7110830" cy="52341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Обрезка деревьев подразделяется на несколько видов в зависимости от цели и задач:</a:t>
            </a:r>
          </a:p>
          <a:p>
            <a:r>
              <a:rPr lang="ru-RU" b="1" dirty="0"/>
              <a:t>Формирующая обрезка </a:t>
            </a:r>
            <a:r>
              <a:rPr lang="ru-RU" dirty="0"/>
              <a:t>— проводится для формирования правильной кроны дерева в молодом возрасте. Она помогает дереву развивать устойчивую и симметричную структуру ветвей.</a:t>
            </a:r>
          </a:p>
          <a:p>
            <a:r>
              <a:rPr lang="ru-RU" b="1" dirty="0"/>
              <a:t>Омолаживающая обрезка </a:t>
            </a:r>
            <a:r>
              <a:rPr lang="ru-RU" dirty="0"/>
              <a:t>— предназначена для восстановления старых или поврежденных деревьев. Удаление старых, больных или поврежденных ветвей способствует стимуляции роста новых побегов.</a:t>
            </a:r>
          </a:p>
          <a:p>
            <a:r>
              <a:rPr lang="ru-RU" b="1" dirty="0"/>
              <a:t>Санитарная обрезка </a:t>
            </a:r>
            <a:r>
              <a:rPr lang="ru-RU" dirty="0"/>
              <a:t>— фокусируется на удалении больных, сухих, поврежденных или мешающих ветвей. Это способствует предотвращению распространения болезней и улучшению общего состояния дерева.</a:t>
            </a:r>
          </a:p>
          <a:p>
            <a:r>
              <a:rPr lang="ru-RU" b="1" dirty="0" err="1"/>
              <a:t>Уходовая</a:t>
            </a:r>
            <a:r>
              <a:rPr lang="ru-RU" b="1" dirty="0"/>
              <a:t> обрезка </a:t>
            </a:r>
            <a:r>
              <a:rPr lang="ru-RU" dirty="0"/>
              <a:t>— включает удаление мелких, непригодных ветвей для поддержания здоровья и привлекательности дерева.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839" y="1308538"/>
            <a:ext cx="4736151" cy="35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2758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Обрезка деревьев и сбор веточек для выгонки и черенков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51" y="1522121"/>
            <a:ext cx="5175953" cy="310922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3251" y="1492320"/>
            <a:ext cx="1848484" cy="3168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449" y="1507220"/>
            <a:ext cx="5586406" cy="31390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6841" y="4797321"/>
            <a:ext cx="9616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Для выгонки (стимуляции пробуждения цветочных почек) срезают ветки деревьев и кустарников, которые зацветают весной или выпускают листья и серёжки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Подходят ветки многих древесных растений, например, миндаля, спиреи,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форзиции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декоративных яблонь, рододендрона, </a:t>
            </a:r>
            <a:r>
              <a:rPr lang="ru-RU" dirty="0" err="1" smtClean="0">
                <a:solidFill>
                  <a:srgbClr val="333333"/>
                </a:solidFill>
                <a:latin typeface="YS Text"/>
              </a:rPr>
              <a:t>тополя,конского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каштана, берёзы, вишни, черёмухи, абрикоса, смородины, облепихи, </a:t>
            </a:r>
            <a:r>
              <a:rPr lang="ru-RU" dirty="0" err="1" smtClean="0">
                <a:solidFill>
                  <a:srgbClr val="333333"/>
                </a:solidFill>
                <a:latin typeface="YS Text"/>
              </a:rPr>
              <a:t>вейгелы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702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0869"/>
            <a:ext cx="8596668" cy="840828"/>
          </a:xfrm>
        </p:spPr>
        <p:txBody>
          <a:bodyPr/>
          <a:lstStyle/>
          <a:p>
            <a:pPr algn="ctr"/>
            <a:r>
              <a:rPr lang="ru-RU" dirty="0" smtClean="0"/>
              <a:t>Проращивание семян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7" y="1008200"/>
            <a:ext cx="3619263" cy="3879850"/>
          </a:xfrm>
        </p:spPr>
      </p:pic>
      <p:sp>
        <p:nvSpPr>
          <p:cNvPr id="5" name="Прямоугольник 4"/>
          <p:cNvSpPr/>
          <p:nvPr/>
        </p:nvSpPr>
        <p:spPr>
          <a:xfrm>
            <a:off x="677334" y="51126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Для ускорения прорастания семян деревьев используют разные методики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которые могут включать стратификацию, намачивание, скарификацию или стимуляцию с помощью специальных препаратов.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62110" y="1009322"/>
            <a:ext cx="5622414" cy="271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выращивания из семян достаточно проста.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Небольшие емкости наполняют определенной почвенной смесью и обильно поливают ее. В тепличных условиях рекомендуется пользоваться почвенной смесью на основе торфа с низким запасом питательных веществ – в благоприятных условиях семена прорастают относительно быстро.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50" y="3326853"/>
            <a:ext cx="4350846" cy="3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1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804" y="157655"/>
            <a:ext cx="8596668" cy="851338"/>
          </a:xfrm>
        </p:spPr>
        <p:txBody>
          <a:bodyPr/>
          <a:lstStyle/>
          <a:p>
            <a:pPr algn="ctr"/>
            <a:r>
              <a:rPr lang="ru-RU" dirty="0" smtClean="0"/>
              <a:t>Огород на окне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4557" y="3767958"/>
            <a:ext cx="4697020" cy="2536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74" y="954584"/>
            <a:ext cx="1986157" cy="3558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954584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217" y="72705"/>
            <a:ext cx="4921183" cy="1320800"/>
          </a:xfrm>
        </p:spPr>
        <p:txBody>
          <a:bodyPr/>
          <a:lstStyle/>
          <a:p>
            <a:pPr algn="ctr"/>
            <a:r>
              <a:rPr lang="ru-RU" dirty="0" smtClean="0"/>
              <a:t>Домашние растения</a:t>
            </a:r>
            <a:endParaRPr lang="ru-RU" dirty="0"/>
          </a:p>
        </p:txBody>
      </p:sp>
      <p:pic>
        <p:nvPicPr>
          <p:cNvPr id="4" name="Picture 6" descr="D:\Мои документы\НЭУ\Ботанический клуб\интерьеры и экосистемы\Африка\Южная Африка\Aloe-Polyphylla-Lesot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9890" y="693356"/>
            <a:ext cx="4048166" cy="303612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85446"/>
            <a:ext cx="2850045" cy="28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571"/>
            <a:ext cx="2851218" cy="367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026980" y="3769229"/>
            <a:ext cx="66372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Source Sans Pro"/>
              </a:rPr>
              <a:t>Занимаясь уходом за </a:t>
            </a:r>
            <a:r>
              <a:rPr lang="ru-RU" dirty="0" smtClean="0">
                <a:solidFill>
                  <a:srgbClr val="000000"/>
                </a:solidFill>
                <a:latin typeface="Source Sans Pro"/>
              </a:rPr>
              <a:t>комнатными растениями, дети узнают </a:t>
            </a:r>
            <a:r>
              <a:rPr lang="ru-RU" dirty="0">
                <a:solidFill>
                  <a:srgbClr val="000000"/>
                </a:solidFill>
                <a:latin typeface="Source Sans Pro"/>
              </a:rPr>
              <a:t>много интересного об окружающем мире. </a:t>
            </a:r>
            <a:r>
              <a:rPr lang="ru-RU" dirty="0" smtClean="0">
                <a:solidFill>
                  <a:srgbClr val="000000"/>
                </a:solidFill>
                <a:latin typeface="Source Sans Pro"/>
              </a:rPr>
              <a:t>Например, о том, откуда появились в России комнатные растения, почему одни растения требуют яркого солнечного света, а другие хорошо растут только в тени и т.д. Конечно, не со всеми растениями можно взаимодействовать детям. Например, не желательно, чтобы дети ухаживали за колючими кактусами и ядовитыми молочаями, поэтому подбор растений – серьезное и ответственное дело для взрослых.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208" y="723626"/>
            <a:ext cx="4226682" cy="2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68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</TotalTime>
  <Words>547</Words>
  <Application>Microsoft Office PowerPoint</Application>
  <PresentationFormat>Широкоэкранный</PresentationFormat>
  <Paragraphs>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IrmaTextRoundPro-Regular</vt:lpstr>
      <vt:lpstr>Source Sans Pro</vt:lpstr>
      <vt:lpstr>Times New Roman</vt:lpstr>
      <vt:lpstr>Trebuchet MS</vt:lpstr>
      <vt:lpstr>Ubuntu</vt:lpstr>
      <vt:lpstr>Wingdings 3</vt:lpstr>
      <vt:lpstr>YS Text</vt:lpstr>
      <vt:lpstr>Грань</vt:lpstr>
      <vt:lpstr>Воспитание потребности в заботе  о живой природе  у городского ребёнка ч.1</vt:lpstr>
      <vt:lpstr>Зачем учить ребёнка видеть, слышать и чувствовать природу?</vt:lpstr>
      <vt:lpstr>Сосредоточьтесь на «переживании», а не «преподавании»</vt:lpstr>
      <vt:lpstr>Что включает в себя понятие «Забота»</vt:lpstr>
      <vt:lpstr>Обрезка деревьев</vt:lpstr>
      <vt:lpstr>Обрезка деревьев и сбор веточек для выгонки и черенков</vt:lpstr>
      <vt:lpstr>Проращивание семян</vt:lpstr>
      <vt:lpstr>Огород на окне</vt:lpstr>
      <vt:lpstr>Домашние растения</vt:lpstr>
      <vt:lpstr>Опыты и эксперименты на кухне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потребности в заботе  о живой природе  у городского ребёнка</dc:title>
  <dc:creator>Irina</dc:creator>
  <cp:lastModifiedBy>Баятова Людмила Алексеевна</cp:lastModifiedBy>
  <cp:revision>18</cp:revision>
  <dcterms:created xsi:type="dcterms:W3CDTF">2026-03-10T16:16:53Z</dcterms:created>
  <dcterms:modified xsi:type="dcterms:W3CDTF">2026-05-12T11:54:06Z</dcterms:modified>
</cp:coreProperties>
</file>