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95" r:id="rId4"/>
    <p:sldId id="306" r:id="rId5"/>
    <p:sldId id="307" r:id="rId6"/>
    <p:sldId id="308" r:id="rId7"/>
    <p:sldId id="309" r:id="rId8"/>
    <p:sldId id="310" r:id="rId9"/>
    <p:sldId id="311" r:id="rId10"/>
    <p:sldId id="303" r:id="rId11"/>
    <p:sldId id="296" r:id="rId12"/>
    <p:sldId id="299" r:id="rId13"/>
    <p:sldId id="300" r:id="rId14"/>
    <p:sldId id="301" r:id="rId15"/>
    <p:sldId id="302" r:id="rId16"/>
    <p:sldId id="294" r:id="rId17"/>
    <p:sldId id="30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2" d="100"/>
          <a:sy n="102" d="100"/>
        </p:scale>
        <p:origin x="-2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yclowiki.org/wiki/%D0%A7%D0%B5%D0%BB%D0%BE%D0%B2%D0%B5%D0%BA" TargetMode="External"/><Relationship Id="rId2" Type="http://schemas.openxmlformats.org/officeDocument/2006/relationships/hyperlink" Target="https://cyclowiki.org/wiki/%D0%9C%D0%BB%D0%B5%D0%BA%D0%BE%D0%BF%D0%B8%D1%82%D0%B0%D1%8E%D1%89%D0%B8%D0%B5" TargetMode="External"/><Relationship Id="rId1" Type="http://schemas.openxmlformats.org/officeDocument/2006/relationships/slideLayout" Target="../slideLayouts/slideLayout2.xml"/><Relationship Id="rId4" Type="http://schemas.openxmlformats.org/officeDocument/2006/relationships/hyperlink" Target="https://cyclowiki.org/w/index.php?title=%D0%A7%D0%B5%D0%BB%D0%BE%D0%B2%D0%B5%D0%BA%D0%BE%D0%BE%D0%B1%D1%80%D0%B0%D0%B7%D0%BD%D1%8B%D0%B5_%D0%BE%D0%B1%D0%B5%D0%B7%D1%8C%D1%8F%D0%BD%D1%8B&amp;action=edit&amp;redlink=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hyperlink" Target="https://stepnoy-sledopyt.narod.ru/manych/manych.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3714752"/>
            <a:ext cx="7772400" cy="785818"/>
          </a:xfrm>
        </p:spPr>
        <p:txBody>
          <a:bodyPr>
            <a:normAutofit fontScale="90000"/>
          </a:bodyPr>
          <a:lstStyle/>
          <a:p>
            <a:r>
              <a:rPr lang="ru-RU" sz="2800" dirty="0" smtClean="0"/>
              <a:t>Природные ландшафты и экосистемы Ростовской области</a:t>
            </a:r>
            <a:endParaRPr lang="ru-RU" sz="2800" dirty="0"/>
          </a:p>
        </p:txBody>
      </p:sp>
      <p:pic>
        <p:nvPicPr>
          <p:cNvPr id="5" name="image7.png" descr="C:\Users\ГБК\Downloads\Экоправо.png"/>
          <p:cNvPicPr/>
          <p:nvPr/>
        </p:nvPicPr>
        <p:blipFill>
          <a:blip r:embed="rId2"/>
          <a:srcRect l="14453" t="16082" r="16551" b="17482"/>
          <a:stretch>
            <a:fillRect/>
          </a:stretch>
        </p:blipFill>
        <p:spPr>
          <a:xfrm>
            <a:off x="1785918" y="285728"/>
            <a:ext cx="1209362" cy="1214446"/>
          </a:xfrm>
          <a:prstGeom prst="rect">
            <a:avLst/>
          </a:prstGeom>
          <a:ln/>
        </p:spPr>
      </p:pic>
      <p:sp>
        <p:nvSpPr>
          <p:cNvPr id="6" name="Прямоугольник 5"/>
          <p:cNvSpPr/>
          <p:nvPr/>
        </p:nvSpPr>
        <p:spPr>
          <a:xfrm>
            <a:off x="1571604" y="1714488"/>
            <a:ext cx="1595437" cy="307777"/>
          </a:xfrm>
          <a:prstGeom prst="rect">
            <a:avLst/>
          </a:prstGeom>
        </p:spPr>
        <p:txBody>
          <a:bodyPr wrap="none">
            <a:spAutoFit/>
          </a:bodyPr>
          <a:lstStyle/>
          <a:p>
            <a:r>
              <a:rPr lang="ru-RU" sz="1400" b="1" dirty="0" smtClean="0"/>
              <a:t>РРОО «</a:t>
            </a:r>
            <a:r>
              <a:rPr lang="ru-RU" sz="1400" b="1" dirty="0" err="1" smtClean="0"/>
              <a:t>Экоправо</a:t>
            </a:r>
            <a:r>
              <a:rPr lang="ru-RU" sz="1400" b="1" dirty="0" smtClean="0"/>
              <a:t>»</a:t>
            </a:r>
            <a:endParaRPr lang="ru-RU" sz="1400" b="1" dirty="0"/>
          </a:p>
        </p:txBody>
      </p:sp>
      <p:pic>
        <p:nvPicPr>
          <p:cNvPr id="10" name="Рисунок 9"/>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643570" y="214290"/>
            <a:ext cx="1571636" cy="1714512"/>
          </a:xfrm>
          <a:prstGeom prst="rect">
            <a:avLst/>
          </a:prstGeom>
          <a:noFill/>
        </p:spPr>
      </p:pic>
      <p:pic>
        <p:nvPicPr>
          <p:cNvPr id="11" name="Рисунок 10"/>
          <p:cNvPicPr/>
          <p:nvPr/>
        </p:nvPicPr>
        <p:blipFill>
          <a:blip r:embed="rId4"/>
          <a:srcRect/>
          <a:stretch>
            <a:fillRect/>
          </a:stretch>
        </p:blipFill>
        <p:spPr bwMode="auto">
          <a:xfrm>
            <a:off x="3714744" y="214290"/>
            <a:ext cx="1214446" cy="1285908"/>
          </a:xfrm>
          <a:prstGeom prst="rect">
            <a:avLst/>
          </a:prstGeom>
          <a:noFill/>
          <a:ln w="9525">
            <a:noFill/>
            <a:miter lim="800000"/>
            <a:headEnd/>
            <a:tailEnd/>
          </a:ln>
        </p:spPr>
      </p:pic>
      <p:sp>
        <p:nvSpPr>
          <p:cNvPr id="12" name="Прямоугольник 11"/>
          <p:cNvSpPr/>
          <p:nvPr/>
        </p:nvSpPr>
        <p:spPr>
          <a:xfrm>
            <a:off x="3786182" y="1643050"/>
            <a:ext cx="1127232" cy="600164"/>
          </a:xfrm>
          <a:prstGeom prst="rect">
            <a:avLst/>
          </a:prstGeom>
        </p:spPr>
        <p:txBody>
          <a:bodyPr wrap="none">
            <a:spAutoFit/>
          </a:bodyPr>
          <a:lstStyle/>
          <a:p>
            <a:pPr algn="ctr"/>
            <a:r>
              <a:rPr lang="ru-RU" sz="1100" b="1" dirty="0" smtClean="0">
                <a:solidFill>
                  <a:schemeClr val="accent3">
                    <a:lumMod val="50000"/>
                  </a:schemeClr>
                </a:solidFill>
              </a:rPr>
              <a:t>Народный </a:t>
            </a:r>
          </a:p>
          <a:p>
            <a:pPr algn="ctr"/>
            <a:r>
              <a:rPr lang="ru-RU" sz="1100" b="1" dirty="0" smtClean="0">
                <a:solidFill>
                  <a:schemeClr val="accent3">
                    <a:lumMod val="50000"/>
                  </a:schemeClr>
                </a:solidFill>
              </a:rPr>
              <a:t>экологический </a:t>
            </a:r>
          </a:p>
          <a:p>
            <a:pPr algn="ctr"/>
            <a:r>
              <a:rPr lang="ru-RU" sz="1100" b="1" dirty="0" smtClean="0">
                <a:solidFill>
                  <a:schemeClr val="accent3">
                    <a:lumMod val="50000"/>
                  </a:schemeClr>
                </a:solidFill>
              </a:rPr>
              <a:t>университет</a:t>
            </a:r>
            <a:endParaRPr lang="ru-RU" sz="1100" dirty="0">
              <a:solidFill>
                <a:schemeClr val="accent3">
                  <a:lumMod val="50000"/>
                </a:schemeClr>
              </a:solidFill>
            </a:endParaRPr>
          </a:p>
        </p:txBody>
      </p:sp>
      <p:sp>
        <p:nvSpPr>
          <p:cNvPr id="13" name="Прямоугольник 12"/>
          <p:cNvSpPr/>
          <p:nvPr/>
        </p:nvSpPr>
        <p:spPr>
          <a:xfrm>
            <a:off x="3571868" y="2643182"/>
            <a:ext cx="2273571" cy="461665"/>
          </a:xfrm>
          <a:prstGeom prst="rect">
            <a:avLst/>
          </a:prstGeom>
        </p:spPr>
        <p:txBody>
          <a:bodyPr wrap="none">
            <a:spAutoFit/>
          </a:bodyPr>
          <a:lstStyle/>
          <a:p>
            <a:r>
              <a:rPr lang="ru-RU" sz="2400" dirty="0" smtClean="0"/>
              <a:t>И.Ф. Черкашина</a:t>
            </a:r>
            <a:endParaRPr lang="ru-RU" sz="2400" dirty="0"/>
          </a:p>
        </p:txBody>
      </p:sp>
      <p:sp>
        <p:nvSpPr>
          <p:cNvPr id="14" name="Прямоугольник 13"/>
          <p:cNvSpPr/>
          <p:nvPr/>
        </p:nvSpPr>
        <p:spPr>
          <a:xfrm>
            <a:off x="3286116" y="5643578"/>
            <a:ext cx="1763881" cy="646331"/>
          </a:xfrm>
          <a:prstGeom prst="rect">
            <a:avLst/>
          </a:prstGeom>
        </p:spPr>
        <p:txBody>
          <a:bodyPr wrap="none">
            <a:spAutoFit/>
          </a:bodyPr>
          <a:lstStyle/>
          <a:p>
            <a:pPr algn="ctr"/>
            <a:r>
              <a:rPr lang="ru-RU" dirty="0" smtClean="0"/>
              <a:t>2023 г.</a:t>
            </a:r>
          </a:p>
          <a:p>
            <a:pPr algn="ctr"/>
            <a:r>
              <a:rPr lang="ru-RU" dirty="0" smtClean="0"/>
              <a:t> Ростов-на-Дону</a:t>
            </a:r>
            <a:endParaRPr lang="ru-RU" dirty="0"/>
          </a:p>
        </p:txBody>
      </p:sp>
      <p:sp>
        <p:nvSpPr>
          <p:cNvPr id="15" name="Подзаголовок 14"/>
          <p:cNvSpPr>
            <a:spLocks noGrp="1"/>
          </p:cNvSpPr>
          <p:nvPr>
            <p:ph type="subTitle" idx="1"/>
          </p:nvPr>
        </p:nvSpPr>
        <p:spPr>
          <a:xfrm>
            <a:off x="1142976" y="3071810"/>
            <a:ext cx="6400800" cy="785818"/>
          </a:xfrm>
        </p:spPr>
        <p:txBody>
          <a:bodyPr>
            <a:normAutofit fontScale="92500"/>
          </a:bodyPr>
          <a:lstStyle/>
          <a:p>
            <a:r>
              <a:rPr lang="ru-RU" sz="4400" b="1" dirty="0" smtClean="0">
                <a:solidFill>
                  <a:srgbClr val="006600"/>
                </a:solidFill>
              </a:rPr>
              <a:t>Пойма и дельта реки Дон</a:t>
            </a:r>
            <a:endParaRPr lang="ru-RU" sz="4400" b="1" dirty="0">
              <a:solidFill>
                <a:srgbClr val="006600"/>
              </a:solidFill>
            </a:endParaRPr>
          </a:p>
        </p:txBody>
      </p:sp>
      <p:pic>
        <p:nvPicPr>
          <p:cNvPr id="12290" name="Picture 2" descr="D:\Мои документы\Экомост\Партнеры\Ассоциация Живая природа степи\ДЭЦ\19.05.13_Берега\Ст. Гниловская_ Ю. Дегтярев\1.JPG"/>
          <p:cNvPicPr>
            <a:picLocks noChangeAspect="1" noChangeArrowheads="1"/>
          </p:cNvPicPr>
          <p:nvPr/>
        </p:nvPicPr>
        <p:blipFill>
          <a:blip r:embed="rId5" cstate="print"/>
          <a:srcRect/>
          <a:stretch>
            <a:fillRect/>
          </a:stretch>
        </p:blipFill>
        <p:spPr bwMode="auto">
          <a:xfrm>
            <a:off x="214282" y="4286256"/>
            <a:ext cx="3071802" cy="214986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Геоморфологическое строение поймы Дона</a:t>
            </a:r>
            <a:endParaRPr lang="ru-RU" dirty="0"/>
          </a:p>
        </p:txBody>
      </p:sp>
      <p:sp>
        <p:nvSpPr>
          <p:cNvPr id="3" name="Содержимое 2"/>
          <p:cNvSpPr>
            <a:spLocks noGrp="1"/>
          </p:cNvSpPr>
          <p:nvPr>
            <p:ph idx="1"/>
          </p:nvPr>
        </p:nvSpPr>
        <p:spPr>
          <a:xfrm>
            <a:off x="285720" y="1142984"/>
            <a:ext cx="2828916" cy="5500726"/>
          </a:xfrm>
        </p:spPr>
        <p:txBody>
          <a:bodyPr>
            <a:normAutofit fontScale="40000" lnSpcReduction="20000"/>
          </a:bodyPr>
          <a:lstStyle/>
          <a:p>
            <a:pPr algn="just">
              <a:buNone/>
            </a:pPr>
            <a:r>
              <a:rPr lang="ru-RU" dirty="0" smtClean="0"/>
              <a:t>Пойма нижнего </a:t>
            </a:r>
            <a:r>
              <a:rPr lang="ru-RU" dirty="0" smtClean="0"/>
              <a:t>Дона на </a:t>
            </a:r>
            <a:r>
              <a:rPr lang="ru-RU" dirty="0" smtClean="0"/>
              <a:t>основе анализа морфологии поверхности пойм </a:t>
            </a:r>
            <a:r>
              <a:rPr lang="ru-RU" dirty="0" smtClean="0"/>
              <a:t>и их </a:t>
            </a:r>
            <a:r>
              <a:rPr lang="ru-RU" dirty="0" smtClean="0"/>
              <a:t>литологического сложения разделяется на </a:t>
            </a:r>
            <a:r>
              <a:rPr lang="ru-RU" b="1" dirty="0" smtClean="0"/>
              <a:t>собственно </a:t>
            </a:r>
            <a:r>
              <a:rPr lang="ru-RU" b="1" dirty="0" smtClean="0"/>
              <a:t>речную (верхнюю</a:t>
            </a:r>
            <a:r>
              <a:rPr lang="ru-RU" dirty="0" smtClean="0"/>
              <a:t>) и </a:t>
            </a:r>
            <a:r>
              <a:rPr lang="ru-RU" b="1" dirty="0" smtClean="0"/>
              <a:t>дельтовую (нижнюю)</a:t>
            </a:r>
            <a:r>
              <a:rPr lang="ru-RU" dirty="0" smtClean="0"/>
              <a:t>.</a:t>
            </a:r>
          </a:p>
          <a:p>
            <a:pPr algn="just">
              <a:buNone/>
            </a:pPr>
            <a:r>
              <a:rPr lang="ru-RU" dirty="0" smtClean="0"/>
              <a:t>Граница между ними проходит примерно по </a:t>
            </a:r>
            <a:r>
              <a:rPr lang="ru-RU" dirty="0" smtClean="0"/>
              <a:t>линии </a:t>
            </a:r>
            <a:r>
              <a:rPr lang="ru-RU" b="1" dirty="0" smtClean="0"/>
              <a:t>устье </a:t>
            </a:r>
            <a:r>
              <a:rPr lang="ru-RU" b="1" dirty="0" smtClean="0"/>
              <a:t>р. Сал — ст. Раздорская</a:t>
            </a:r>
            <a:r>
              <a:rPr lang="ru-RU" dirty="0" smtClean="0"/>
              <a:t>. </a:t>
            </a:r>
            <a:endParaRPr lang="ru-RU" dirty="0" smtClean="0"/>
          </a:p>
          <a:p>
            <a:pPr algn="just">
              <a:buNone/>
            </a:pPr>
            <a:r>
              <a:rPr lang="ru-RU" dirty="0" smtClean="0"/>
              <a:t>Речную </a:t>
            </a:r>
            <a:r>
              <a:rPr lang="ru-RU" dirty="0" smtClean="0"/>
              <a:t>часть поймы </a:t>
            </a:r>
            <a:r>
              <a:rPr lang="ru-RU" dirty="0" smtClean="0"/>
              <a:t>по первичному </a:t>
            </a:r>
            <a:r>
              <a:rPr lang="ru-RU" dirty="0" smtClean="0"/>
              <a:t>рельефу можно разделить на старую </a:t>
            </a:r>
            <a:r>
              <a:rPr lang="ru-RU" dirty="0" smtClean="0"/>
              <a:t>и молодую </a:t>
            </a:r>
            <a:r>
              <a:rPr lang="ru-RU" dirty="0" smtClean="0"/>
              <a:t>разновозрастные генерации. Старая пойма</a:t>
            </a:r>
          </a:p>
          <a:p>
            <a:pPr algn="just">
              <a:buNone/>
            </a:pPr>
            <a:r>
              <a:rPr lang="ru-RU" dirty="0" smtClean="0"/>
              <a:t>шириной 8–12 км занимает около 90% от всей </a:t>
            </a:r>
            <a:r>
              <a:rPr lang="ru-RU" dirty="0" smtClean="0"/>
              <a:t>площади пойменно-руслового </a:t>
            </a:r>
            <a:r>
              <a:rPr lang="ru-RU" dirty="0" smtClean="0"/>
              <a:t>комплекса Дона и сильно</a:t>
            </a:r>
          </a:p>
          <a:p>
            <a:pPr algn="just">
              <a:buNone/>
            </a:pPr>
            <a:r>
              <a:rPr lang="ru-RU" dirty="0" smtClean="0"/>
              <a:t>изменена </a:t>
            </a:r>
            <a:r>
              <a:rPr lang="ru-RU" dirty="0" err="1" smtClean="0"/>
              <a:t>польдерными</a:t>
            </a:r>
            <a:r>
              <a:rPr lang="ru-RU" dirty="0" smtClean="0"/>
              <a:t> </a:t>
            </a:r>
            <a:r>
              <a:rPr lang="ru-RU" dirty="0" smtClean="0"/>
              <a:t>системами*. Аллювиальные отложения </a:t>
            </a:r>
            <a:r>
              <a:rPr lang="ru-RU" dirty="0" smtClean="0"/>
              <a:t>старой поймы залегают </a:t>
            </a:r>
            <a:r>
              <a:rPr lang="ru-RU" dirty="0" smtClean="0"/>
              <a:t>непосредственно на </a:t>
            </a:r>
            <a:r>
              <a:rPr lang="ru-RU" dirty="0" smtClean="0"/>
              <a:t>олигоценовых коренных глинах</a:t>
            </a:r>
            <a:r>
              <a:rPr lang="ru-RU" dirty="0" smtClean="0"/>
              <a:t>.</a:t>
            </a:r>
          </a:p>
          <a:p>
            <a:pPr algn="just">
              <a:buNone/>
            </a:pPr>
            <a:r>
              <a:rPr lang="ru-RU" dirty="0" smtClean="0"/>
              <a:t>*ПОЛЬДЕРНАЯ </a:t>
            </a:r>
            <a:r>
              <a:rPr lang="ru-RU" dirty="0" smtClean="0"/>
              <a:t>СИСТЕМА − </a:t>
            </a:r>
            <a:r>
              <a:rPr lang="ru-RU" b="1" dirty="0" smtClean="0"/>
              <a:t>осушительная система с полным или частичным обвалованием земель для защиты осушаемой территории от затопления</a:t>
            </a:r>
            <a:endParaRPr lang="ru-RU" dirty="0"/>
          </a:p>
        </p:txBody>
      </p:sp>
      <p:pic>
        <p:nvPicPr>
          <p:cNvPr id="1027" name="Picture 3"/>
          <p:cNvPicPr>
            <a:picLocks noChangeAspect="1" noChangeArrowheads="1"/>
          </p:cNvPicPr>
          <p:nvPr/>
        </p:nvPicPr>
        <p:blipFill>
          <a:blip r:embed="rId2"/>
          <a:srcRect/>
          <a:stretch>
            <a:fillRect/>
          </a:stretch>
        </p:blipFill>
        <p:spPr bwMode="auto">
          <a:xfrm>
            <a:off x="3357554" y="2357430"/>
            <a:ext cx="5438775" cy="38195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933450" y="6143644"/>
            <a:ext cx="8210550" cy="561975"/>
          </a:xfrm>
          <a:prstGeom prst="rect">
            <a:avLst/>
          </a:prstGeom>
          <a:noFill/>
          <a:ln w="9525">
            <a:noFill/>
            <a:miter lim="800000"/>
            <a:headEnd/>
            <a:tailEnd/>
          </a:ln>
          <a:effectLst/>
        </p:spPr>
      </p:pic>
      <p:sp>
        <p:nvSpPr>
          <p:cNvPr id="8" name="Прямоугольник 7"/>
          <p:cNvSpPr/>
          <p:nvPr/>
        </p:nvSpPr>
        <p:spPr>
          <a:xfrm>
            <a:off x="3357554" y="1785926"/>
            <a:ext cx="5572164" cy="523220"/>
          </a:xfrm>
          <a:prstGeom prst="rect">
            <a:avLst/>
          </a:prstGeom>
        </p:spPr>
        <p:txBody>
          <a:bodyPr wrap="square">
            <a:spAutoFit/>
          </a:bodyPr>
          <a:lstStyle/>
          <a:p>
            <a:r>
              <a:rPr lang="en-US" sz="1400" dirty="0" smtClean="0"/>
              <a:t>https://cyberleninka.ru/article/n/stroenie-poymy-i-dinamika-rusla-nizhnego-dona?ysclid=lozzzleh3d640734261</a:t>
            </a:r>
            <a:endParaRPr lang="ru-RU"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D:\Мои документы\ЭКОПРАВО\2023\Природные ландшафты и экосистемы .Поймы рек\долины рек\строение речной долины.jpeg"/>
          <p:cNvPicPr>
            <a:picLocks noGrp="1" noChangeAspect="1" noChangeArrowheads="1"/>
          </p:cNvPicPr>
          <p:nvPr>
            <p:ph idx="1"/>
          </p:nvPr>
        </p:nvPicPr>
        <p:blipFill>
          <a:blip r:embed="rId2"/>
          <a:srcRect/>
          <a:stretch>
            <a:fillRect/>
          </a:stretch>
        </p:blipFill>
        <p:spPr bwMode="auto">
          <a:xfrm>
            <a:off x="500034" y="285728"/>
            <a:ext cx="8286776" cy="62150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dirty="0" smtClean="0"/>
              <a:t>Пойменный режим</a:t>
            </a:r>
            <a:endParaRPr lang="ru-RU" dirty="0"/>
          </a:p>
        </p:txBody>
      </p:sp>
      <p:sp>
        <p:nvSpPr>
          <p:cNvPr id="3" name="Содержимое 2"/>
          <p:cNvSpPr>
            <a:spLocks noGrp="1"/>
          </p:cNvSpPr>
          <p:nvPr>
            <p:ph idx="1"/>
          </p:nvPr>
        </p:nvSpPr>
        <p:spPr>
          <a:xfrm>
            <a:off x="357158" y="1000109"/>
            <a:ext cx="8229600" cy="3857652"/>
          </a:xfrm>
        </p:spPr>
        <p:txBody>
          <a:bodyPr>
            <a:normAutofit fontScale="62500" lnSpcReduction="20000"/>
          </a:bodyPr>
          <a:lstStyle/>
          <a:p>
            <a:pPr>
              <a:buNone/>
            </a:pPr>
            <a:r>
              <a:rPr lang="ru-RU" dirty="0" smtClean="0"/>
              <a:t>Для всех трех геоморфологических частей поймы большое значение имеет </a:t>
            </a:r>
            <a:r>
              <a:rPr lang="ru-RU" b="1" dirty="0" smtClean="0"/>
              <a:t>продолжительность стояния полых вод </a:t>
            </a:r>
            <a:r>
              <a:rPr lang="ru-RU" dirty="0" smtClean="0"/>
              <a:t>или их </a:t>
            </a:r>
            <a:r>
              <a:rPr lang="ru-RU" b="1" dirty="0" err="1" smtClean="0"/>
              <a:t>поемность</a:t>
            </a:r>
            <a:r>
              <a:rPr lang="ru-RU" dirty="0" smtClean="0"/>
              <a:t>, которая оказывает влияние на развитие биологических и химических процессов. </a:t>
            </a:r>
          </a:p>
          <a:p>
            <a:pPr>
              <a:buNone/>
            </a:pPr>
            <a:r>
              <a:rPr lang="ru-RU" dirty="0" smtClean="0"/>
              <a:t>Пойменные процессы имеют также существенное хозяйственное значение, так как они в значительной мере определяют начало полевых работ на пойме.</a:t>
            </a:r>
          </a:p>
          <a:p>
            <a:pPr>
              <a:buNone/>
            </a:pPr>
            <a:r>
              <a:rPr lang="ru-RU" dirty="0" smtClean="0"/>
              <a:t>Для определения пойменного режима принимают по </a:t>
            </a:r>
            <a:r>
              <a:rPr lang="ru-RU" dirty="0" err="1" smtClean="0"/>
              <a:t>В.И.Шрагу</a:t>
            </a:r>
            <a:r>
              <a:rPr lang="ru-RU" dirty="0" smtClean="0"/>
              <a:t> следующие градации продолжительности нахождения вод на пойме: </a:t>
            </a:r>
          </a:p>
          <a:p>
            <a:r>
              <a:rPr lang="ru-RU" dirty="0" smtClean="0"/>
              <a:t>короткая, при продолжительности меньше 7 дней; </a:t>
            </a:r>
          </a:p>
          <a:p>
            <a:r>
              <a:rPr lang="ru-RU" dirty="0" smtClean="0"/>
              <a:t>средняя – со стоянием воды от 7 до 15 дней; </a:t>
            </a:r>
          </a:p>
          <a:p>
            <a:r>
              <a:rPr lang="ru-RU" dirty="0" smtClean="0"/>
              <a:t>продолжительная- со стоянием воды от 15 до 30 дней </a:t>
            </a:r>
          </a:p>
          <a:p>
            <a:r>
              <a:rPr lang="ru-RU" dirty="0" smtClean="0"/>
              <a:t>очень продолжительная – со стоянием воды свыше 30 дней.</a:t>
            </a:r>
          </a:p>
          <a:p>
            <a:endParaRPr lang="ru-RU" dirty="0"/>
          </a:p>
        </p:txBody>
      </p:sp>
      <p:pic>
        <p:nvPicPr>
          <p:cNvPr id="2050" name="Picture 2" descr="iX8rZA27B6I"/>
          <p:cNvPicPr>
            <a:picLocks noChangeAspect="1" noChangeArrowheads="1"/>
          </p:cNvPicPr>
          <p:nvPr/>
        </p:nvPicPr>
        <p:blipFill>
          <a:blip r:embed="rId2"/>
          <a:srcRect/>
          <a:stretch>
            <a:fillRect/>
          </a:stretch>
        </p:blipFill>
        <p:spPr bwMode="auto">
          <a:xfrm>
            <a:off x="714348" y="4714884"/>
            <a:ext cx="7691735" cy="2000264"/>
          </a:xfrm>
          <a:prstGeom prst="rect">
            <a:avLst/>
          </a:prstGeom>
          <a:noFill/>
          <a:ln w="9525">
            <a:noFill/>
            <a:miter lim="800000"/>
            <a:headEnd/>
            <a:tailEnd/>
          </a:ln>
        </p:spPr>
      </p:pic>
      <p:sp>
        <p:nvSpPr>
          <p:cNvPr id="5" name="Прямоугольник 4"/>
          <p:cNvSpPr/>
          <p:nvPr/>
        </p:nvSpPr>
        <p:spPr>
          <a:xfrm>
            <a:off x="4643438" y="5500702"/>
            <a:ext cx="2148473" cy="369332"/>
          </a:xfrm>
          <a:prstGeom prst="rect">
            <a:avLst/>
          </a:prstGeom>
        </p:spPr>
        <p:txBody>
          <a:bodyPr wrap="none">
            <a:spAutoFit/>
          </a:bodyPr>
          <a:lstStyle/>
          <a:p>
            <a:r>
              <a:rPr lang="ru-RU" dirty="0" err="1" smtClean="0"/>
              <a:t>Аксайское</a:t>
            </a:r>
            <a:r>
              <a:rPr lang="ru-RU" dirty="0" smtClean="0"/>
              <a:t> займище</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Грунтовые воды и их роль в питании рек</a:t>
            </a:r>
            <a:endParaRPr lang="ru-RU" sz="3200" b="1" dirty="0"/>
          </a:p>
        </p:txBody>
      </p:sp>
      <p:sp>
        <p:nvSpPr>
          <p:cNvPr id="3" name="Содержимое 2"/>
          <p:cNvSpPr>
            <a:spLocks noGrp="1"/>
          </p:cNvSpPr>
          <p:nvPr>
            <p:ph idx="1"/>
          </p:nvPr>
        </p:nvSpPr>
        <p:spPr>
          <a:xfrm>
            <a:off x="571472" y="1357299"/>
            <a:ext cx="8229600" cy="2857520"/>
          </a:xfrm>
        </p:spPr>
        <p:txBody>
          <a:bodyPr>
            <a:normAutofit fontScale="55000" lnSpcReduction="20000"/>
          </a:bodyPr>
          <a:lstStyle/>
          <a:p>
            <a:r>
              <a:rPr lang="ru-RU" dirty="0" smtClean="0"/>
              <a:t>Для пойм большое значение имеет  расположение грунтовых вод, т.к это важный источник питания реки. </a:t>
            </a:r>
          </a:p>
          <a:p>
            <a:r>
              <a:rPr lang="ru-RU" dirty="0" smtClean="0"/>
              <a:t>Грунтовые  воды приносят в реку растворенные в них различные химические элементы, тем самым повышая солевую концентрацию полых и особенно меженных речных вод. </a:t>
            </a:r>
          </a:p>
          <a:p>
            <a:r>
              <a:rPr lang="ru-RU" dirty="0" smtClean="0"/>
              <a:t>Располагаясь на небольшой глубине от поверхности, грунтовые воды оказываю большое влияние на формирование растительного и почвенного покрова, обеспечивая их дополнительной к атмосферным осадкам влагой.</a:t>
            </a:r>
          </a:p>
          <a:p>
            <a:r>
              <a:rPr lang="ru-RU" dirty="0" smtClean="0"/>
              <a:t>Грунтовые воды в пойме, как правило, связаны с поверхностными водами. </a:t>
            </a:r>
          </a:p>
          <a:p>
            <a:endParaRPr lang="ru-RU" dirty="0"/>
          </a:p>
        </p:txBody>
      </p:sp>
      <p:pic>
        <p:nvPicPr>
          <p:cNvPr id="5" name="Picture 2" descr="D:\Мои документы\ЭКОПРАВО\2023\Природные ландшафты и экосистемы .Поймы рек\долины рек\родник.jpg"/>
          <p:cNvPicPr>
            <a:picLocks noChangeAspect="1" noChangeArrowheads="1"/>
          </p:cNvPicPr>
          <p:nvPr/>
        </p:nvPicPr>
        <p:blipFill>
          <a:blip r:embed="rId2" cstate="print"/>
          <a:srcRect/>
          <a:stretch>
            <a:fillRect/>
          </a:stretch>
        </p:blipFill>
        <p:spPr bwMode="auto">
          <a:xfrm>
            <a:off x="1571604" y="3786190"/>
            <a:ext cx="3160184" cy="2370138"/>
          </a:xfrm>
          <a:prstGeom prst="rect">
            <a:avLst/>
          </a:prstGeom>
          <a:noFill/>
        </p:spPr>
      </p:pic>
      <p:pic>
        <p:nvPicPr>
          <p:cNvPr id="7" name="Picture 2" descr="D:\Мои документы\ЭКОПРАВО\2023\Природные ландшафты и экосистемы .Поймы рек\долины рек\свя.jpg"/>
          <p:cNvPicPr>
            <a:picLocks noChangeAspect="1" noChangeArrowheads="1"/>
          </p:cNvPicPr>
          <p:nvPr/>
        </p:nvPicPr>
        <p:blipFill>
          <a:blip r:embed="rId3" cstate="print"/>
          <a:srcRect/>
          <a:stretch>
            <a:fillRect/>
          </a:stretch>
        </p:blipFill>
        <p:spPr bwMode="auto">
          <a:xfrm>
            <a:off x="5072066" y="3786190"/>
            <a:ext cx="2005412" cy="24365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Факторы почвообразования в пойме реки</a:t>
            </a:r>
            <a:endParaRPr lang="ru-RU" dirty="0"/>
          </a:p>
        </p:txBody>
      </p:sp>
      <p:sp>
        <p:nvSpPr>
          <p:cNvPr id="3" name="Содержимое 2"/>
          <p:cNvSpPr>
            <a:spLocks noGrp="1"/>
          </p:cNvSpPr>
          <p:nvPr>
            <p:ph idx="1"/>
          </p:nvPr>
        </p:nvSpPr>
        <p:spPr>
          <a:xfrm>
            <a:off x="457200" y="1600200"/>
            <a:ext cx="3328982" cy="4972071"/>
          </a:xfrm>
        </p:spPr>
        <p:txBody>
          <a:bodyPr>
            <a:normAutofit fontScale="47500" lnSpcReduction="20000"/>
          </a:bodyPr>
          <a:lstStyle/>
          <a:p>
            <a:r>
              <a:rPr lang="ru-RU" dirty="0" smtClean="0"/>
              <a:t>основными факторами, принимающими участие в формировании почв, являются: </a:t>
            </a:r>
            <a:r>
              <a:rPr lang="ru-RU" b="1" dirty="0" smtClean="0"/>
              <a:t>климат, растительный и животный мир, материнские породы</a:t>
            </a:r>
            <a:r>
              <a:rPr lang="ru-RU" dirty="0" smtClean="0"/>
              <a:t>, на которых формируются почвы, </a:t>
            </a:r>
            <a:r>
              <a:rPr lang="ru-RU" b="1" dirty="0" smtClean="0"/>
              <a:t>рельеф и возраст ландшафта. </a:t>
            </a:r>
          </a:p>
          <a:p>
            <a:r>
              <a:rPr lang="ru-RU" dirty="0" smtClean="0"/>
              <a:t>Все эти факторы влияют на формирование пойменных почв, но особая роль принадлежит </a:t>
            </a:r>
            <a:r>
              <a:rPr lang="ru-RU" b="1" dirty="0" smtClean="0"/>
              <a:t>полым водам</a:t>
            </a:r>
            <a:r>
              <a:rPr lang="ru-RU" dirty="0" smtClean="0"/>
              <a:t>, периодически заливающим речную долину.</a:t>
            </a:r>
          </a:p>
          <a:p>
            <a:r>
              <a:rPr lang="ru-RU" dirty="0" smtClean="0"/>
              <a:t>Характер речных наносов является разнообразным по своему </a:t>
            </a:r>
            <a:r>
              <a:rPr lang="ru-RU" b="1" dirty="0" smtClean="0"/>
              <a:t>гранулометрическому  и литологическому </a:t>
            </a:r>
            <a:r>
              <a:rPr lang="ru-RU" dirty="0" smtClean="0"/>
              <a:t>составу не только в бассейнах разных рек, но и в одной и той же реке по ее поперечному и продольному профилям </a:t>
            </a:r>
          </a:p>
          <a:p>
            <a:pPr>
              <a:buNone/>
            </a:pPr>
            <a:endParaRPr lang="ru-RU" dirty="0" smtClean="0"/>
          </a:p>
          <a:p>
            <a:endParaRPr lang="ru-RU" dirty="0"/>
          </a:p>
        </p:txBody>
      </p:sp>
      <p:pic>
        <p:nvPicPr>
          <p:cNvPr id="5" name="Picture 2" descr="D:\Мои документы\ЭКОПРАВО\2023\Природные ландшафты и экосистемы .Поймы рек\долины рек\типичный аллювиальный ландшафт поймы реки.jpg"/>
          <p:cNvPicPr>
            <a:picLocks noChangeAspect="1" noChangeArrowheads="1"/>
          </p:cNvPicPr>
          <p:nvPr/>
        </p:nvPicPr>
        <p:blipFill>
          <a:blip r:embed="rId2"/>
          <a:srcRect/>
          <a:stretch>
            <a:fillRect/>
          </a:stretch>
        </p:blipFill>
        <p:spPr bwMode="auto">
          <a:xfrm>
            <a:off x="3724402" y="1643050"/>
            <a:ext cx="5419598" cy="492922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dirty="0" smtClean="0"/>
              <a:t>Растительность и животный мир  поймы и дельты  </a:t>
            </a:r>
            <a:r>
              <a:rPr lang="ru-RU" dirty="0" smtClean="0"/>
              <a:t>Дона</a:t>
            </a:r>
            <a:endParaRPr lang="ru-RU" dirty="0"/>
          </a:p>
        </p:txBody>
      </p:sp>
      <p:sp>
        <p:nvSpPr>
          <p:cNvPr id="4" name="Прямоугольник 3"/>
          <p:cNvSpPr/>
          <p:nvPr/>
        </p:nvSpPr>
        <p:spPr>
          <a:xfrm>
            <a:off x="142844" y="5500702"/>
            <a:ext cx="2447017" cy="1200329"/>
          </a:xfrm>
          <a:prstGeom prst="rect">
            <a:avLst/>
          </a:prstGeom>
        </p:spPr>
        <p:txBody>
          <a:bodyPr wrap="none">
            <a:spAutoFit/>
          </a:bodyPr>
          <a:lstStyle/>
          <a:p>
            <a:r>
              <a:rPr lang="ru-RU" dirty="0" smtClean="0"/>
              <a:t>Пойменные леса</a:t>
            </a:r>
          </a:p>
          <a:p>
            <a:r>
              <a:rPr lang="ru-RU" dirty="0" smtClean="0"/>
              <a:t>Пойменные луга</a:t>
            </a:r>
          </a:p>
          <a:p>
            <a:r>
              <a:rPr lang="ru-RU" dirty="0" smtClean="0"/>
              <a:t>Пойменные болота</a:t>
            </a:r>
          </a:p>
          <a:p>
            <a:r>
              <a:rPr lang="ru-RU" dirty="0" smtClean="0"/>
              <a:t>Водная растительность</a:t>
            </a:r>
            <a:endParaRPr lang="ru-RU" dirty="0"/>
          </a:p>
        </p:txBody>
      </p:sp>
      <p:pic>
        <p:nvPicPr>
          <p:cNvPr id="5122" name="Picture 2" descr="D:\Мои документы\ЭКОПРАВО\2023\Природные ландшафты и экосистемы .Поймы рек\долины рек\тростник.jpg"/>
          <p:cNvPicPr>
            <a:picLocks noChangeAspect="1" noChangeArrowheads="1"/>
          </p:cNvPicPr>
          <p:nvPr/>
        </p:nvPicPr>
        <p:blipFill>
          <a:blip r:embed="rId2" cstate="print"/>
          <a:srcRect/>
          <a:stretch>
            <a:fillRect/>
          </a:stretch>
        </p:blipFill>
        <p:spPr bwMode="auto">
          <a:xfrm>
            <a:off x="3143240" y="1428736"/>
            <a:ext cx="2750732" cy="1826979"/>
          </a:xfrm>
          <a:prstGeom prst="rect">
            <a:avLst/>
          </a:prstGeom>
          <a:noFill/>
        </p:spPr>
      </p:pic>
      <p:pic>
        <p:nvPicPr>
          <p:cNvPr id="5123" name="Picture 3" descr="D:\Мои документы\ЭКОПРАВО\2023\Природные ландшафты и экосистемы .Поймы рек\долины рек\цапля серая.jpg"/>
          <p:cNvPicPr>
            <a:picLocks noChangeAspect="1" noChangeArrowheads="1"/>
          </p:cNvPicPr>
          <p:nvPr/>
        </p:nvPicPr>
        <p:blipFill>
          <a:blip r:embed="rId3" cstate="print"/>
          <a:srcRect/>
          <a:stretch>
            <a:fillRect/>
          </a:stretch>
        </p:blipFill>
        <p:spPr bwMode="auto">
          <a:xfrm>
            <a:off x="6286512" y="1428736"/>
            <a:ext cx="2500298" cy="1875224"/>
          </a:xfrm>
          <a:prstGeom prst="rect">
            <a:avLst/>
          </a:prstGeom>
          <a:noFill/>
        </p:spPr>
      </p:pic>
      <p:pic>
        <p:nvPicPr>
          <p:cNvPr id="5125" name="Picture 5" descr="D:\Мои документы\ЭКОПРАВО\2002-2012\2011\Кумженская роща\PICT2444.JPG"/>
          <p:cNvPicPr>
            <a:picLocks noChangeAspect="1" noChangeArrowheads="1"/>
          </p:cNvPicPr>
          <p:nvPr/>
        </p:nvPicPr>
        <p:blipFill>
          <a:blip r:embed="rId4" cstate="print"/>
          <a:srcRect/>
          <a:stretch>
            <a:fillRect/>
          </a:stretch>
        </p:blipFill>
        <p:spPr bwMode="auto">
          <a:xfrm>
            <a:off x="6929454" y="3429000"/>
            <a:ext cx="1893089" cy="2524119"/>
          </a:xfrm>
          <a:prstGeom prst="rect">
            <a:avLst/>
          </a:prstGeom>
          <a:noFill/>
        </p:spPr>
      </p:pic>
      <p:pic>
        <p:nvPicPr>
          <p:cNvPr id="5126" name="Picture 6" descr="D:\Мои документы\ЭКОПРАВО\2023\Природные ландшафты и экосистемы .Поймы рек\долины рек\бассия распрпостертая.jpg"/>
          <p:cNvPicPr>
            <a:picLocks noChangeAspect="1" noChangeArrowheads="1"/>
          </p:cNvPicPr>
          <p:nvPr/>
        </p:nvPicPr>
        <p:blipFill>
          <a:blip r:embed="rId5" cstate="print"/>
          <a:srcRect/>
          <a:stretch>
            <a:fillRect/>
          </a:stretch>
        </p:blipFill>
        <p:spPr bwMode="auto">
          <a:xfrm>
            <a:off x="0" y="3429000"/>
            <a:ext cx="2200276" cy="1466851"/>
          </a:xfrm>
          <a:prstGeom prst="rect">
            <a:avLst/>
          </a:prstGeom>
          <a:noFill/>
        </p:spPr>
      </p:pic>
      <p:pic>
        <p:nvPicPr>
          <p:cNvPr id="5127" name="Picture 7" descr="D:\Мои документы\ЮФУ\Учебная работа\специалитет\практики\2011\общегеографичесакая\Природный парк Донской\PICT3800.JPG"/>
          <p:cNvPicPr>
            <a:picLocks noChangeAspect="1" noChangeArrowheads="1"/>
          </p:cNvPicPr>
          <p:nvPr/>
        </p:nvPicPr>
        <p:blipFill>
          <a:blip r:embed="rId6" cstate="print"/>
          <a:srcRect/>
          <a:stretch>
            <a:fillRect/>
          </a:stretch>
        </p:blipFill>
        <p:spPr bwMode="auto">
          <a:xfrm>
            <a:off x="2357422" y="3429000"/>
            <a:ext cx="2214578" cy="1660934"/>
          </a:xfrm>
          <a:prstGeom prst="rect">
            <a:avLst/>
          </a:prstGeom>
          <a:noFill/>
        </p:spPr>
      </p:pic>
      <p:pic>
        <p:nvPicPr>
          <p:cNvPr id="5128" name="Picture 8" descr="D:\Мои документы\ЮФУ\Учебная работа\специалитет\практики\2011\общегеографичесакая\Природный парк Донской\5-1Литвинова\На Ростов).jpg"/>
          <p:cNvPicPr>
            <a:picLocks noGrp="1" noChangeAspect="1" noChangeArrowheads="1"/>
          </p:cNvPicPr>
          <p:nvPr>
            <p:ph idx="1"/>
          </p:nvPr>
        </p:nvPicPr>
        <p:blipFill>
          <a:blip r:embed="rId7" cstate="print"/>
          <a:srcRect/>
          <a:stretch>
            <a:fillRect/>
          </a:stretch>
        </p:blipFill>
        <p:spPr bwMode="auto">
          <a:xfrm>
            <a:off x="214282" y="1357298"/>
            <a:ext cx="2764904" cy="1928826"/>
          </a:xfrm>
          <a:prstGeom prst="rect">
            <a:avLst/>
          </a:prstGeom>
          <a:noFill/>
        </p:spPr>
      </p:pic>
      <p:pic>
        <p:nvPicPr>
          <p:cNvPr id="5129" name="Picture 9" descr="D:\Мои документы\ЮФУ\Учебная работа\специалитет\практики\2011\общегеографичесакая\Природный парк Донской\5-1Литвинова\Света и цветок-2.jpg"/>
          <p:cNvPicPr>
            <a:picLocks noChangeAspect="1" noChangeArrowheads="1"/>
          </p:cNvPicPr>
          <p:nvPr/>
        </p:nvPicPr>
        <p:blipFill>
          <a:blip r:embed="rId8" cstate="print"/>
          <a:srcRect/>
          <a:stretch>
            <a:fillRect/>
          </a:stretch>
        </p:blipFill>
        <p:spPr bwMode="auto">
          <a:xfrm>
            <a:off x="4929190" y="3357562"/>
            <a:ext cx="1682252" cy="264320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noAutofit/>
          </a:bodyPr>
          <a:lstStyle/>
          <a:p>
            <a:r>
              <a:rPr lang="ru-RU" sz="2800" b="1" dirty="0" smtClean="0"/>
              <a:t>Половодье – на Дону бывает все реже</a:t>
            </a:r>
            <a:endParaRPr lang="ru-RU" sz="2800" b="1" dirty="0"/>
          </a:p>
        </p:txBody>
      </p:sp>
      <p:sp>
        <p:nvSpPr>
          <p:cNvPr id="5" name="Содержимое 4"/>
          <p:cNvSpPr>
            <a:spLocks noGrp="1"/>
          </p:cNvSpPr>
          <p:nvPr>
            <p:ph idx="1"/>
          </p:nvPr>
        </p:nvSpPr>
        <p:spPr>
          <a:xfrm>
            <a:off x="357158" y="1000108"/>
            <a:ext cx="4143404" cy="5214974"/>
          </a:xfrm>
        </p:spPr>
        <p:txBody>
          <a:bodyPr>
            <a:normAutofit fontScale="77500" lnSpcReduction="20000"/>
          </a:bodyPr>
          <a:lstStyle/>
          <a:p>
            <a:pPr>
              <a:buNone/>
            </a:pPr>
            <a:r>
              <a:rPr lang="ru-RU" dirty="0" smtClean="0"/>
              <a:t>         «В 2023 году весеннее половодье на реках Донского бассейна Ростовской области началось во второй декаде марта, то есть на 10-20 дней раньше обычного. Об этом написал серьезный источник - ТАСС со ссылкой на директора Гидрометцентра России Юрия Симонова». </a:t>
            </a:r>
          </a:p>
          <a:p>
            <a:pPr>
              <a:buNone/>
            </a:pPr>
            <a:r>
              <a:rPr lang="en-US" sz="2100" dirty="0" smtClean="0"/>
              <a:t>https://rostov.tsargrad.tv/news/polovode-na-rekah-rostovskoj-oblasti-nachalos-na-10-20-dnej-ranshe-obychnogo_745537</a:t>
            </a:r>
            <a:endParaRPr lang="ru-RU" sz="2100" dirty="0" smtClean="0"/>
          </a:p>
          <a:p>
            <a:endParaRPr lang="ru-RU" dirty="0"/>
          </a:p>
        </p:txBody>
      </p:sp>
      <p:pic>
        <p:nvPicPr>
          <p:cNvPr id="6" name="Picture 2" descr="D:\Мои документы\ЭКОПРАВО\2023\Природные ландшафты и экосистемы .Поймы рек\долины рек\паводок.jpg"/>
          <p:cNvPicPr>
            <a:picLocks noChangeAspect="1" noChangeArrowheads="1"/>
          </p:cNvPicPr>
          <p:nvPr/>
        </p:nvPicPr>
        <p:blipFill>
          <a:blip r:embed="rId2"/>
          <a:srcRect/>
          <a:stretch>
            <a:fillRect/>
          </a:stretch>
        </p:blipFill>
        <p:spPr bwMode="auto">
          <a:xfrm>
            <a:off x="5000628" y="1071546"/>
            <a:ext cx="3890236" cy="2596782"/>
          </a:xfrm>
          <a:prstGeom prst="rect">
            <a:avLst/>
          </a:prstGeom>
          <a:noFill/>
        </p:spPr>
      </p:pic>
      <p:pic>
        <p:nvPicPr>
          <p:cNvPr id="7171" name="Picture 3" descr="D:\Мои документы\ЭКОПРАВО\2023\Природные ландшафты и экосистемы .Поймы рек\долины рек\don-polovode.jpg"/>
          <p:cNvPicPr>
            <a:picLocks noChangeAspect="1" noChangeArrowheads="1"/>
          </p:cNvPicPr>
          <p:nvPr/>
        </p:nvPicPr>
        <p:blipFill>
          <a:blip r:embed="rId3" cstate="print"/>
          <a:srcRect/>
          <a:stretch>
            <a:fillRect/>
          </a:stretch>
        </p:blipFill>
        <p:spPr bwMode="auto">
          <a:xfrm>
            <a:off x="4857752" y="3884351"/>
            <a:ext cx="4000528" cy="297364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 информации</a:t>
            </a:r>
            <a:endParaRPr lang="ru-RU" dirty="0"/>
          </a:p>
        </p:txBody>
      </p:sp>
      <p:sp>
        <p:nvSpPr>
          <p:cNvPr id="3" name="Содержимое 2"/>
          <p:cNvSpPr>
            <a:spLocks noGrp="1"/>
          </p:cNvSpPr>
          <p:nvPr>
            <p:ph idx="1"/>
          </p:nvPr>
        </p:nvSpPr>
        <p:spPr>
          <a:xfrm>
            <a:off x="457200" y="1600200"/>
            <a:ext cx="4471990" cy="4525963"/>
          </a:xfrm>
        </p:spPr>
        <p:txBody>
          <a:bodyPr>
            <a:normAutofit fontScale="77500" lnSpcReduction="20000"/>
          </a:bodyPr>
          <a:lstStyle/>
          <a:p>
            <a:pPr>
              <a:buNone/>
            </a:pPr>
            <a:r>
              <a:rPr lang="ru-RU" dirty="0" smtClean="0"/>
              <a:t>Михайлов </a:t>
            </a:r>
            <a:r>
              <a:rPr lang="ru-RU" dirty="0" smtClean="0"/>
              <a:t>В.Н. Устья рек России и </a:t>
            </a:r>
            <a:r>
              <a:rPr lang="ru-RU" dirty="0" smtClean="0"/>
              <a:t>сопредельных стран</a:t>
            </a:r>
            <a:r>
              <a:rPr lang="ru-RU" dirty="0" smtClean="0"/>
              <a:t>: прошлое, настоящее и будущее. М.: </a:t>
            </a:r>
            <a:r>
              <a:rPr lang="ru-RU" dirty="0" smtClean="0"/>
              <a:t>ГЕОС</a:t>
            </a:r>
            <a:r>
              <a:rPr lang="ru-RU" dirty="0" smtClean="0"/>
              <a:t>, 1997. 413 </a:t>
            </a:r>
            <a:r>
              <a:rPr lang="ru-RU" dirty="0" smtClean="0"/>
              <a:t>с.</a:t>
            </a:r>
          </a:p>
          <a:p>
            <a:pPr>
              <a:buNone/>
            </a:pPr>
            <a:r>
              <a:rPr lang="ru-RU" dirty="0" smtClean="0"/>
              <a:t>В.В. </a:t>
            </a:r>
            <a:r>
              <a:rPr lang="ru-RU" dirty="0" smtClean="0"/>
              <a:t>Иванов, </a:t>
            </a:r>
            <a:r>
              <a:rPr lang="ru-RU" dirty="0" smtClean="0"/>
              <a:t>В.Н. </a:t>
            </a:r>
            <a:r>
              <a:rPr lang="ru-RU" dirty="0" err="1" smtClean="0"/>
              <a:t>Коротаев</a:t>
            </a:r>
            <a:r>
              <a:rPr lang="ru-RU" dirty="0" smtClean="0"/>
              <a:t>, </a:t>
            </a:r>
            <a:r>
              <a:rPr lang="ru-RU" dirty="0" smtClean="0"/>
              <a:t>Н.А. </a:t>
            </a:r>
            <a:r>
              <a:rPr lang="ru-RU" dirty="0" smtClean="0"/>
              <a:t>Римский-Корсаков, </a:t>
            </a:r>
            <a:r>
              <a:rPr lang="ru-RU" dirty="0" smtClean="0"/>
              <a:t>А.А. </a:t>
            </a:r>
            <a:r>
              <a:rPr lang="ru-RU" dirty="0" smtClean="0"/>
              <a:t>Пронин, А.В.Чернов</a:t>
            </a:r>
            <a:endParaRPr lang="ru-RU" dirty="0" smtClean="0"/>
          </a:p>
          <a:p>
            <a:pPr>
              <a:buNone/>
            </a:pPr>
            <a:r>
              <a:rPr lang="ru-RU" dirty="0" smtClean="0"/>
              <a:t>/СТРОЕНИЕ </a:t>
            </a:r>
            <a:r>
              <a:rPr lang="ru-RU" dirty="0" smtClean="0"/>
              <a:t>ПОЙМЫ И ДИНАМИКА РУСЛА НИЖНЕГО </a:t>
            </a:r>
            <a:r>
              <a:rPr lang="ru-RU" dirty="0" smtClean="0"/>
              <a:t>ДОНА</a:t>
            </a:r>
            <a:r>
              <a:rPr lang="ru-RU" dirty="0" smtClean="0"/>
              <a:t>. // ВЕСТН. МОСК. УН-ТА. СЕР. 5. ГЕОГРАФИЯ. 2013. № </a:t>
            </a:r>
            <a:r>
              <a:rPr lang="ru-RU" dirty="0" smtClean="0"/>
              <a:t>5</a:t>
            </a:r>
          </a:p>
          <a:p>
            <a:pPr>
              <a:buNone/>
            </a:pPr>
            <a:endParaRPr lang="ru-RU" dirty="0"/>
          </a:p>
        </p:txBody>
      </p:sp>
      <p:pic>
        <p:nvPicPr>
          <p:cNvPr id="4" name="Picture 3"/>
          <p:cNvPicPr>
            <a:picLocks noChangeAspect="1" noChangeArrowheads="1"/>
          </p:cNvPicPr>
          <p:nvPr/>
        </p:nvPicPr>
        <p:blipFill>
          <a:blip r:embed="rId2"/>
          <a:srcRect/>
          <a:stretch>
            <a:fillRect/>
          </a:stretch>
        </p:blipFill>
        <p:spPr bwMode="auto">
          <a:xfrm>
            <a:off x="5214942" y="1500174"/>
            <a:ext cx="3091888" cy="435771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7290" y="0"/>
            <a:ext cx="2468048" cy="707886"/>
          </a:xfrm>
          <a:prstGeom prst="rect">
            <a:avLst/>
          </a:prstGeom>
        </p:spPr>
        <p:txBody>
          <a:bodyPr wrap="none">
            <a:spAutoFit/>
          </a:bodyPr>
          <a:lstStyle/>
          <a:p>
            <a:r>
              <a:rPr lang="ru-RU" sz="4000" dirty="0" smtClean="0">
                <a:solidFill>
                  <a:srgbClr val="006600"/>
                </a:solidFill>
              </a:rPr>
              <a:t>ВВЕДЕНИЕ</a:t>
            </a:r>
            <a:endParaRPr lang="ru-RU" sz="4000" dirty="0"/>
          </a:p>
        </p:txBody>
      </p:sp>
      <p:sp>
        <p:nvSpPr>
          <p:cNvPr id="6" name="Прямоугольник 5"/>
          <p:cNvSpPr/>
          <p:nvPr/>
        </p:nvSpPr>
        <p:spPr>
          <a:xfrm>
            <a:off x="0" y="5429264"/>
            <a:ext cx="8715436" cy="1323439"/>
          </a:xfrm>
          <a:prstGeom prst="rect">
            <a:avLst/>
          </a:prstGeom>
        </p:spPr>
        <p:txBody>
          <a:bodyPr wrap="square">
            <a:spAutoFit/>
          </a:bodyPr>
          <a:lstStyle/>
          <a:p>
            <a:r>
              <a:rPr lang="ru-RU" sz="1600" dirty="0" smtClean="0"/>
              <a:t>Река Дон протекает по европейской части России. Её длина составляет 1870 км. Площадь бассейна равна 422 тыс. кв. км. Своё начало река берёт на Среднерусской возвышенности на высоте 180 метров над уровнем моря. Это севернее города Новомосковска в Тульской области, в 3 км от </a:t>
            </a:r>
            <a:r>
              <a:rPr lang="ru-RU" sz="1600" dirty="0" err="1" smtClean="0"/>
              <a:t>Шатского</a:t>
            </a:r>
            <a:r>
              <a:rPr lang="ru-RU" sz="1600" dirty="0" smtClean="0"/>
              <a:t> водохранилища, образованного на реке </a:t>
            </a:r>
            <a:r>
              <a:rPr lang="ru-RU" sz="1600" dirty="0" err="1" smtClean="0"/>
              <a:t>Шат</a:t>
            </a:r>
            <a:r>
              <a:rPr lang="ru-RU" sz="1600" dirty="0" smtClean="0"/>
              <a:t>. Здесь из земли бьёт ручей </a:t>
            </a:r>
            <a:r>
              <a:rPr lang="ru-RU" sz="1600" dirty="0" err="1" smtClean="0"/>
              <a:t>Урванка</a:t>
            </a:r>
            <a:r>
              <a:rPr lang="ru-RU" sz="1600" dirty="0" smtClean="0"/>
              <a:t>, который и даёт начало великой реке.</a:t>
            </a:r>
            <a:endParaRPr lang="ru-RU" sz="1600" dirty="0"/>
          </a:p>
        </p:txBody>
      </p:sp>
      <p:pic>
        <p:nvPicPr>
          <p:cNvPr id="8" name="Picture 2" descr="D:\Мои документы\ЭКОПРАВО\2023\Природные ландшафты и экосистемы .Поймы рек\долины рек\река Дон ст. Вёшенская.jpg"/>
          <p:cNvPicPr>
            <a:picLocks noChangeAspect="1" noChangeArrowheads="1"/>
          </p:cNvPicPr>
          <p:nvPr/>
        </p:nvPicPr>
        <p:blipFill>
          <a:blip r:embed="rId2"/>
          <a:srcRect/>
          <a:stretch>
            <a:fillRect/>
          </a:stretch>
        </p:blipFill>
        <p:spPr bwMode="auto">
          <a:xfrm>
            <a:off x="285720" y="642918"/>
            <a:ext cx="4357718" cy="2999563"/>
          </a:xfrm>
          <a:prstGeom prst="rect">
            <a:avLst/>
          </a:prstGeom>
          <a:noFill/>
        </p:spPr>
      </p:pic>
      <p:sp>
        <p:nvSpPr>
          <p:cNvPr id="10" name="Прямоугольник 9"/>
          <p:cNvSpPr/>
          <p:nvPr/>
        </p:nvSpPr>
        <p:spPr>
          <a:xfrm>
            <a:off x="4929190" y="428604"/>
            <a:ext cx="3857620" cy="3139321"/>
          </a:xfrm>
          <a:prstGeom prst="rect">
            <a:avLst/>
          </a:prstGeom>
        </p:spPr>
        <p:txBody>
          <a:bodyPr wrap="square">
            <a:spAutoFit/>
          </a:bodyPr>
          <a:lstStyle/>
          <a:p>
            <a:r>
              <a:rPr lang="ru-RU" dirty="0" smtClean="0"/>
              <a:t>«Венами и жилами» Европейской России являются ее реки. Вторая по значению и третья по длине – Дон. Возраст водоема – 23 миллиона лет. Издавна он был связующей нитью между непохожими друг на друга культурами, а позже – княжествами, каганатами и пограничными провинциями противостоящих друг другу держав… На скифском языке «дон» означало «текущая вода». </a:t>
            </a:r>
            <a:endParaRPr lang="ru-RU" dirty="0"/>
          </a:p>
        </p:txBody>
      </p:sp>
      <p:pic>
        <p:nvPicPr>
          <p:cNvPr id="1029" name="Picture 5" descr="D:\Мои документы\ЭКОПРАВО\2023\Природные ландшафты и экосистемы .Поймы рек\долины рек\Камень-памятник.jpg"/>
          <p:cNvPicPr>
            <a:picLocks noChangeAspect="1" noChangeArrowheads="1"/>
          </p:cNvPicPr>
          <p:nvPr/>
        </p:nvPicPr>
        <p:blipFill>
          <a:blip r:embed="rId3" cstate="print"/>
          <a:srcRect/>
          <a:stretch>
            <a:fillRect/>
          </a:stretch>
        </p:blipFill>
        <p:spPr bwMode="auto">
          <a:xfrm>
            <a:off x="285720" y="3786190"/>
            <a:ext cx="2357454" cy="1577008"/>
          </a:xfrm>
          <a:prstGeom prst="rect">
            <a:avLst/>
          </a:prstGeom>
          <a:noFill/>
        </p:spPr>
      </p:pic>
      <p:pic>
        <p:nvPicPr>
          <p:cNvPr id="6146" name="Picture 2" descr="D:\Мои документы\ЭКОПРАВО\2023\Природные ландшафты и экосистемы .Поймы рек\долины рек\Устье реки Дон.jpg"/>
          <p:cNvPicPr>
            <a:picLocks noChangeAspect="1" noChangeArrowheads="1"/>
          </p:cNvPicPr>
          <p:nvPr/>
        </p:nvPicPr>
        <p:blipFill>
          <a:blip r:embed="rId4" cstate="print"/>
          <a:srcRect/>
          <a:stretch>
            <a:fillRect/>
          </a:stretch>
        </p:blipFill>
        <p:spPr bwMode="auto">
          <a:xfrm>
            <a:off x="5786446" y="3643314"/>
            <a:ext cx="2571768" cy="1712369"/>
          </a:xfrm>
          <a:prstGeom prst="rect">
            <a:avLst/>
          </a:prstGeom>
          <a:noFill/>
        </p:spPr>
      </p:pic>
      <p:pic>
        <p:nvPicPr>
          <p:cNvPr id="11" name="Picture 2" descr="D:\Мои документы\ЭКОПРАВО\2023\Природные ландшафты и экосистемы .Поймы рек\долины рек\шлюз Волго-Донского канала.jpg"/>
          <p:cNvPicPr>
            <a:picLocks noGrp="1" noChangeAspect="1" noChangeArrowheads="1"/>
          </p:cNvPicPr>
          <p:nvPr>
            <p:ph idx="1"/>
          </p:nvPr>
        </p:nvPicPr>
        <p:blipFill>
          <a:blip r:embed="rId5" cstate="print"/>
          <a:srcRect/>
          <a:stretch>
            <a:fillRect/>
          </a:stretch>
        </p:blipFill>
        <p:spPr bwMode="auto">
          <a:xfrm>
            <a:off x="2857488" y="3786190"/>
            <a:ext cx="2650265" cy="154378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500066"/>
          </a:xfrm>
        </p:spPr>
        <p:txBody>
          <a:bodyPr>
            <a:normAutofit fontScale="90000"/>
          </a:bodyPr>
          <a:lstStyle/>
          <a:p>
            <a:r>
              <a:rPr lang="ru-RU" dirty="0" smtClean="0"/>
              <a:t>Ключевые понятия</a:t>
            </a:r>
            <a:endParaRPr lang="ru-RU" dirty="0"/>
          </a:p>
        </p:txBody>
      </p:sp>
      <p:sp>
        <p:nvSpPr>
          <p:cNvPr id="4" name="Содержимое 2"/>
          <p:cNvSpPr txBox="1">
            <a:spLocks/>
          </p:cNvSpPr>
          <p:nvPr/>
        </p:nvSpPr>
        <p:spPr>
          <a:xfrm>
            <a:off x="4786314" y="714356"/>
            <a:ext cx="4357686" cy="478634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7500" lnSpcReduction="20000"/>
          </a:bodyPr>
          <a:lstStyle/>
          <a:p>
            <a:pPr marL="342900" lvl="0" indent="-342900">
              <a:spcBef>
                <a:spcPct val="20000"/>
              </a:spcBef>
            </a:pPr>
            <a:r>
              <a:rPr lang="ru-RU" sz="3200" dirty="0" smtClean="0"/>
              <a:t>      «Пойма — это приподнятая над меженным уровнем воды в реке </a:t>
            </a:r>
            <a:r>
              <a:rPr lang="ru-RU" sz="3200" u="sng" dirty="0" smtClean="0"/>
              <a:t>часть дна долины</a:t>
            </a:r>
            <a:r>
              <a:rPr lang="ru-RU" sz="3200" dirty="0" smtClean="0"/>
              <a:t>, покрытая растительностью и затопляемая половодьем. Пойма образуется почти на всех реках, как горных, так и равнинных, имеющих переменный уровень воды» </a:t>
            </a:r>
          </a:p>
          <a:p>
            <a:pPr marL="342900" lvl="0" indent="-342900">
              <a:spcBef>
                <a:spcPct val="20000"/>
              </a:spcBef>
            </a:pPr>
            <a:r>
              <a:rPr lang="ru-RU" sz="3200" i="1" dirty="0" smtClean="0"/>
              <a:t>       </a:t>
            </a:r>
            <a:r>
              <a:rPr lang="ru-RU" sz="2200" i="1" dirty="0" smtClean="0"/>
              <a:t>Николай  Иванович Маккавеев, русский  и советский геоморфолог и гидролог</a:t>
            </a:r>
            <a:r>
              <a:rPr lang="ru-RU" sz="2200" dirty="0" smtClean="0"/>
              <a:t>,</a:t>
            </a:r>
            <a:r>
              <a:rPr lang="ru-RU" sz="2200" i="1" dirty="0" smtClean="0"/>
              <a:t> основатель географической школы изучения эрозионных и русловых процессов.</a:t>
            </a:r>
            <a:endParaRPr kumimoji="0" lang="ru-RU" sz="2200" b="0" i="1" u="none" strike="noStrike" kern="1200" cap="none" spc="0" normalizeH="0" baseline="0" noProof="0" dirty="0">
              <a:ln>
                <a:noFill/>
              </a:ln>
              <a:solidFill>
                <a:srgbClr val="006600"/>
              </a:solidFill>
              <a:effectLst/>
              <a:uLnTx/>
              <a:uFillTx/>
              <a:latin typeface="+mn-lt"/>
              <a:ea typeface="+mn-ea"/>
              <a:cs typeface="+mn-cs"/>
            </a:endParaRPr>
          </a:p>
        </p:txBody>
      </p:sp>
      <p:sp>
        <p:nvSpPr>
          <p:cNvPr id="6" name="Прямоугольник 5"/>
          <p:cNvSpPr/>
          <p:nvPr/>
        </p:nvSpPr>
        <p:spPr>
          <a:xfrm>
            <a:off x="214282" y="6211669"/>
            <a:ext cx="8501122" cy="646331"/>
          </a:xfrm>
          <a:prstGeom prst="rect">
            <a:avLst/>
          </a:prstGeom>
        </p:spPr>
        <p:txBody>
          <a:bodyPr wrap="square">
            <a:spAutoFit/>
          </a:bodyPr>
          <a:lstStyle/>
          <a:p>
            <a:r>
              <a:rPr lang="en-US" dirty="0" smtClean="0"/>
              <a:t>https://cyberleninka.ru/article/n/n-i-makkaveev-osnovatel-geograficheskoy-shkoly-izucheniya-erozionnyh-i-ruslovyh-protsessov-k-100-letiyu-so-dnya-rozhdeniya</a:t>
            </a:r>
            <a:endParaRPr lang="ru-RU" dirty="0"/>
          </a:p>
        </p:txBody>
      </p:sp>
      <p:sp>
        <p:nvSpPr>
          <p:cNvPr id="8" name="Прямоугольник 7"/>
          <p:cNvSpPr/>
          <p:nvPr/>
        </p:nvSpPr>
        <p:spPr>
          <a:xfrm>
            <a:off x="0" y="5429264"/>
            <a:ext cx="821537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t>«Одна из функций поймы - </a:t>
            </a:r>
            <a:r>
              <a:rPr lang="ru-RU" dirty="0" err="1" smtClean="0"/>
              <a:t>гидроэкологическая</a:t>
            </a:r>
            <a:r>
              <a:rPr lang="ru-RU" dirty="0" smtClean="0"/>
              <a:t> безопасность рек и сохранение их как природных объектов» </a:t>
            </a:r>
            <a:r>
              <a:rPr lang="ru-RU" i="1" dirty="0" smtClean="0"/>
              <a:t>Н.И. Маккавеев</a:t>
            </a:r>
            <a:endParaRPr lang="ru-RU" i="1" dirty="0"/>
          </a:p>
        </p:txBody>
      </p:sp>
      <p:pic>
        <p:nvPicPr>
          <p:cNvPr id="11" name="Picture 2" descr="D:\Мои документы\ЭКОПРАВО\2023\Природные ландшафты и экосистемы .Поймы рек\долины рек\строение долины Р. Дон.jpg"/>
          <p:cNvPicPr>
            <a:picLocks noGrp="1" noChangeAspect="1" noChangeArrowheads="1"/>
          </p:cNvPicPr>
          <p:nvPr>
            <p:ph idx="1"/>
          </p:nvPr>
        </p:nvPicPr>
        <p:blipFill>
          <a:blip r:embed="rId2"/>
          <a:srcRect/>
          <a:stretch>
            <a:fillRect/>
          </a:stretch>
        </p:blipFill>
        <p:spPr bwMode="auto">
          <a:xfrm>
            <a:off x="357158" y="2214554"/>
            <a:ext cx="4071934" cy="3068669"/>
          </a:xfrm>
          <a:prstGeom prst="rect">
            <a:avLst/>
          </a:prstGeom>
          <a:noFill/>
        </p:spPr>
      </p:pic>
      <p:pic>
        <p:nvPicPr>
          <p:cNvPr id="7" name="Picture 2" descr="D:\Мои документы\ЭКОПРАВО\2023\Природные ландшафты и экосистемы .Поймы рек\долины рек\Вильямс Строение поймы реки.jpeg"/>
          <p:cNvPicPr>
            <a:picLocks noChangeAspect="1" noChangeArrowheads="1"/>
          </p:cNvPicPr>
          <p:nvPr/>
        </p:nvPicPr>
        <p:blipFill>
          <a:blip r:embed="rId3"/>
          <a:srcRect/>
          <a:stretch>
            <a:fillRect/>
          </a:stretch>
        </p:blipFill>
        <p:spPr bwMode="auto">
          <a:xfrm>
            <a:off x="285720" y="571480"/>
            <a:ext cx="4159921" cy="159925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появления реки Дон</a:t>
            </a:r>
            <a:endParaRPr lang="ru-RU" dirty="0"/>
          </a:p>
        </p:txBody>
      </p:sp>
      <p:sp>
        <p:nvSpPr>
          <p:cNvPr id="5" name="Содержимое 4"/>
          <p:cNvSpPr>
            <a:spLocks noGrp="1"/>
          </p:cNvSpPr>
          <p:nvPr>
            <p:ph idx="1"/>
          </p:nvPr>
        </p:nvSpPr>
        <p:spPr/>
        <p:txBody>
          <a:bodyPr>
            <a:normAutofit fontScale="55000" lnSpcReduction="20000"/>
          </a:bodyPr>
          <a:lstStyle/>
          <a:p>
            <a:r>
              <a:rPr lang="ru-RU" dirty="0" smtClean="0"/>
              <a:t>Дон, одна из крупных рек Европейской части России, имеет давнюю, своеобразную и интересную историю. Дон появился на Земле примерно </a:t>
            </a:r>
            <a:r>
              <a:rPr lang="ru-RU" b="1" dirty="0" smtClean="0"/>
              <a:t>23 миллиона лет назад</a:t>
            </a:r>
            <a:r>
              <a:rPr lang="ru-RU" dirty="0" smtClean="0"/>
              <a:t>, на границе олигоцена (последняя эпоха палеогенового периода) и миоцена (первая эпоха следующего, неогенового, периода). </a:t>
            </a:r>
          </a:p>
          <a:p>
            <a:r>
              <a:rPr lang="ru-RU" dirty="0" smtClean="0"/>
              <a:t>Как все молодые реки, Дон зародился в виде каньона. Этот не слишком глубокий каньон прорезал в направлении с севера на юг плоскую равнину в пределах современной Окско-Донской низменности. </a:t>
            </a:r>
          </a:p>
          <a:p>
            <a:r>
              <a:rPr lang="ru-RU" dirty="0" smtClean="0"/>
              <a:t>Равнину, сложенную морскими осадками и представлявшую собой осушенное морское дно, оставляли моря, которые постепенно отступали к югу.</a:t>
            </a:r>
          </a:p>
          <a:p>
            <a:r>
              <a:rPr lang="ru-RU" dirty="0" smtClean="0"/>
              <a:t> Дальнейшая история Дона тесно связана с жизнью существовавших на юге Русской равнины морей, с колебаниями их уровня и изменениями береговой линии.</a:t>
            </a:r>
          </a:p>
          <a:p>
            <a:r>
              <a:rPr lang="ru-RU" dirty="0" smtClean="0"/>
              <a:t>Пройдя стадии </a:t>
            </a:r>
            <a:r>
              <a:rPr lang="ru-RU" dirty="0" err="1" smtClean="0"/>
              <a:t>ламкинско-ольховско-яшкульского</a:t>
            </a:r>
            <a:r>
              <a:rPr lang="ru-RU" dirty="0" smtClean="0"/>
              <a:t> </a:t>
            </a:r>
            <a:r>
              <a:rPr lang="ru-RU" dirty="0" err="1" smtClean="0"/>
              <a:t>Палео-Дона</a:t>
            </a:r>
            <a:r>
              <a:rPr lang="ru-RU" dirty="0" smtClean="0"/>
              <a:t>, </a:t>
            </a:r>
            <a:r>
              <a:rPr lang="ru-RU" dirty="0" err="1" smtClean="0"/>
              <a:t>Ергень-реки</a:t>
            </a:r>
            <a:r>
              <a:rPr lang="ru-RU" dirty="0" smtClean="0"/>
              <a:t>, Андрея-реки, четвертичного </a:t>
            </a:r>
            <a:r>
              <a:rPr lang="ru-RU" dirty="0" err="1" smtClean="0"/>
              <a:t>Пра-Дона</a:t>
            </a:r>
            <a:r>
              <a:rPr lang="ru-RU" dirty="0" smtClean="0"/>
              <a:t> он приобрел современный вид . Не все еще ясно в его разнообразной истории. Следы былых эпох сполна записаны в геологических слоях, однако интерпретация их сложна. В песках и глинах скрыты потоки и разливы великих рек, заливы морей, древние, иногда совсем непривычные животные и растения.</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857628"/>
            <a:ext cx="8472518" cy="2857520"/>
          </a:xfrm>
        </p:spPr>
        <p:txBody>
          <a:bodyPr>
            <a:normAutofit fontScale="62500" lnSpcReduction="20000"/>
          </a:bodyPr>
          <a:lstStyle/>
          <a:p>
            <a:r>
              <a:rPr lang="ru-RU" b="1" dirty="0" smtClean="0"/>
              <a:t>17 миллионов лет назад</a:t>
            </a:r>
            <a:r>
              <a:rPr lang="ru-RU" dirty="0" smtClean="0"/>
              <a:t>, резкое падение уровня моря привело к формированию к </a:t>
            </a:r>
            <a:r>
              <a:rPr lang="ru-RU" b="1" dirty="0" smtClean="0"/>
              <a:t>среднему миоцену </a:t>
            </a:r>
            <a:r>
              <a:rPr lang="ru-RU" dirty="0" smtClean="0"/>
              <a:t>крупной речной долины, протягивавшейся </a:t>
            </a:r>
            <a:r>
              <a:rPr lang="ru-RU" b="1" dirty="0" smtClean="0"/>
              <a:t>от Подмосковья до окрестностей Яшкуля в Калмыкии</a:t>
            </a:r>
            <a:r>
              <a:rPr lang="ru-RU" dirty="0" smtClean="0"/>
              <a:t>, на современной </a:t>
            </a:r>
            <a:r>
              <a:rPr lang="ru-RU" b="1" dirty="0" err="1" smtClean="0"/>
              <a:t>Ергенинской</a:t>
            </a:r>
            <a:r>
              <a:rPr lang="ru-RU" b="1" dirty="0" smtClean="0"/>
              <a:t> возвышенности</a:t>
            </a:r>
            <a:r>
              <a:rPr lang="ru-RU" dirty="0" smtClean="0"/>
              <a:t>. Эта река называется </a:t>
            </a:r>
            <a:r>
              <a:rPr lang="ru-RU" b="1" dirty="0" err="1" smtClean="0"/>
              <a:t>ламкинско-ольховско-яшкульским</a:t>
            </a:r>
            <a:r>
              <a:rPr lang="ru-RU" b="1" dirty="0" smtClean="0"/>
              <a:t> </a:t>
            </a:r>
            <a:r>
              <a:rPr lang="ru-RU" b="1" dirty="0" err="1" smtClean="0"/>
              <a:t>Палео-Доном</a:t>
            </a:r>
            <a:r>
              <a:rPr lang="ru-RU" b="1" dirty="0" smtClean="0"/>
              <a:t>.</a:t>
            </a:r>
          </a:p>
          <a:p>
            <a:r>
              <a:rPr lang="ru-RU" dirty="0" smtClean="0"/>
              <a:t> Ширина долины достигала 50 километров, а дельта реки у Яшкуля имела ширину до 60 километров. Глубина долины составляла 80-120 метров в пределах Окско-Донской низменности, и до 300 метров ближе к устью, на востоке современных </a:t>
            </a:r>
            <a:r>
              <a:rPr lang="ru-RU" dirty="0" err="1" smtClean="0"/>
              <a:t>Ергеней</a:t>
            </a:r>
            <a:r>
              <a:rPr lang="ru-RU" dirty="0" smtClean="0"/>
              <a:t>. </a:t>
            </a:r>
            <a:endParaRPr lang="ru-RU" dirty="0"/>
          </a:p>
        </p:txBody>
      </p:sp>
      <p:graphicFrame>
        <p:nvGraphicFramePr>
          <p:cNvPr id="4" name="Содержимое 3"/>
          <p:cNvGraphicFramePr>
            <a:graphicFrameLocks/>
          </p:cNvGraphicFramePr>
          <p:nvPr/>
        </p:nvGraphicFramePr>
        <p:xfrm>
          <a:off x="714348" y="214290"/>
          <a:ext cx="7358065" cy="3571901"/>
        </p:xfrm>
        <a:graphic>
          <a:graphicData uri="http://schemas.openxmlformats.org/drawingml/2006/table">
            <a:tbl>
              <a:tblPr firstRow="1" bandRow="1">
                <a:tableStyleId>{5C22544A-7EE6-4342-B048-85BDC9FD1C3A}</a:tableStyleId>
              </a:tblPr>
              <a:tblGrid>
                <a:gridCol w="1471613"/>
                <a:gridCol w="1471613"/>
                <a:gridCol w="1471613"/>
                <a:gridCol w="1471613"/>
                <a:gridCol w="1471613"/>
              </a:tblGrid>
              <a:tr h="491473">
                <a:tc>
                  <a:txBody>
                    <a:bodyPr/>
                    <a:lstStyle/>
                    <a:p>
                      <a:pPr algn="ctr">
                        <a:lnSpc>
                          <a:spcPct val="115000"/>
                        </a:lnSpc>
                        <a:spcAft>
                          <a:spcPts val="0"/>
                        </a:spcAft>
                      </a:pPr>
                      <a:r>
                        <a:rPr lang="ru-RU" sz="1200" b="1" dirty="0">
                          <a:latin typeface="Times New Roman"/>
                          <a:ea typeface="Times New Roman"/>
                          <a:cs typeface="Times New Roman"/>
                        </a:rPr>
                        <a:t>Эра</a:t>
                      </a:r>
                      <a:endParaRPr lang="ru-RU" sz="1100" dirty="0">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ru-RU" sz="1200" b="1">
                          <a:latin typeface="Times New Roman"/>
                          <a:ea typeface="Times New Roman"/>
                          <a:cs typeface="Times New Roman"/>
                        </a:rPr>
                        <a:t>Период</a:t>
                      </a:r>
                      <a:endParaRPr lang="ru-RU" sz="1100">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ru-RU" sz="1200" b="1">
                          <a:latin typeface="Times New Roman"/>
                          <a:ea typeface="Times New Roman"/>
                          <a:cs typeface="Times New Roman"/>
                        </a:rPr>
                        <a:t>Эпоха</a:t>
                      </a:r>
                      <a:endParaRPr lang="ru-RU" sz="1100">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ru-RU" sz="1200" b="1" dirty="0">
                          <a:latin typeface="Times New Roman"/>
                          <a:ea typeface="Times New Roman"/>
                          <a:cs typeface="Times New Roman"/>
                        </a:rPr>
                        <a:t>Начало млн. лет назад</a:t>
                      </a:r>
                      <a:endParaRPr lang="ru-RU" sz="1100" dirty="0">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ru-RU" sz="1200" b="1" dirty="0">
                          <a:latin typeface="Times New Roman"/>
                          <a:ea typeface="Times New Roman"/>
                          <a:cs typeface="Times New Roman"/>
                        </a:rPr>
                        <a:t>События</a:t>
                      </a:r>
                      <a:endParaRPr lang="ru-RU" sz="1100" dirty="0">
                        <a:latin typeface="Calibri"/>
                        <a:ea typeface="Times New Roman"/>
                        <a:cs typeface="Times New Roman"/>
                      </a:endParaRPr>
                    </a:p>
                  </a:txBody>
                  <a:tcPr marL="9525" marR="9525" marT="9525" marB="9525" anchor="ctr"/>
                </a:tc>
              </a:tr>
              <a:tr h="1476392">
                <a:tc rowSpan="4">
                  <a:txBody>
                    <a:bodyPr/>
                    <a:lstStyle/>
                    <a:p>
                      <a:pPr algn="ctr">
                        <a:lnSpc>
                          <a:spcPct val="115000"/>
                        </a:lnSpc>
                        <a:spcAft>
                          <a:spcPts val="0"/>
                        </a:spcAft>
                      </a:pPr>
                      <a:r>
                        <a:rPr lang="ru-RU" sz="1200" dirty="0">
                          <a:latin typeface="Times New Roman"/>
                          <a:ea typeface="Times New Roman"/>
                          <a:cs typeface="Times New Roman"/>
                        </a:rPr>
                        <a:t>Кайнозой</a:t>
                      </a:r>
                      <a:endParaRPr lang="ru-RU" sz="1100" dirty="0">
                        <a:latin typeface="Calibri"/>
                        <a:ea typeface="Times New Roman"/>
                        <a:cs typeface="Times New Roman"/>
                      </a:endParaRPr>
                    </a:p>
                  </a:txBody>
                  <a:tcPr marL="9525" marR="9525" marT="9525" marB="9525" anchor="ctr">
                    <a:solidFill>
                      <a:srgbClr val="FFFF00"/>
                    </a:solidFill>
                  </a:tcPr>
                </a:tc>
                <a:tc>
                  <a:txBody>
                    <a:bodyPr/>
                    <a:lstStyle/>
                    <a:p>
                      <a:pPr>
                        <a:lnSpc>
                          <a:spcPct val="115000"/>
                        </a:lnSpc>
                        <a:spcAft>
                          <a:spcPts val="0"/>
                        </a:spcAft>
                      </a:pPr>
                      <a:r>
                        <a:rPr lang="ru-RU" sz="1200" dirty="0">
                          <a:latin typeface="Times New Roman"/>
                          <a:ea typeface="Times New Roman"/>
                          <a:cs typeface="Times New Roman"/>
                        </a:rPr>
                        <a:t>Четвертичный</a:t>
                      </a:r>
                      <a:endParaRPr lang="ru-RU" sz="1100" dirty="0">
                        <a:latin typeface="Calibri"/>
                        <a:ea typeface="Times New Roman"/>
                        <a:cs typeface="Times New Roman"/>
                      </a:endParaRPr>
                    </a:p>
                  </a:txBody>
                  <a:tcPr marL="9525" marR="9525" marT="9525" marB="9525" anchor="ctr"/>
                </a:tc>
                <a:tc>
                  <a:txBody>
                    <a:bodyPr/>
                    <a:lstStyle/>
                    <a:p>
                      <a:pPr>
                        <a:lnSpc>
                          <a:spcPct val="115000"/>
                        </a:lnSpc>
                      </a:pPr>
                      <a:endParaRPr lang="ru-RU" sz="1100" dirty="0">
                        <a:latin typeface="Calibri"/>
                        <a:cs typeface="Times New Roman"/>
                      </a:endParaRPr>
                    </a:p>
                  </a:txBody>
                  <a:tcPr marL="9525" marR="9525" marT="9525" marB="9525" anchor="ctr"/>
                </a:tc>
                <a:tc>
                  <a:txBody>
                    <a:bodyPr/>
                    <a:lstStyle/>
                    <a:p>
                      <a:pPr>
                        <a:lnSpc>
                          <a:spcPct val="115000"/>
                        </a:lnSpc>
                        <a:spcAft>
                          <a:spcPts val="0"/>
                        </a:spcAft>
                      </a:pPr>
                      <a:r>
                        <a:rPr lang="ru-RU" sz="1200">
                          <a:latin typeface="Times New Roman"/>
                          <a:ea typeface="Times New Roman"/>
                          <a:cs typeface="Times New Roman"/>
                        </a:rPr>
                        <a:t>2.6</a:t>
                      </a:r>
                      <a:endParaRPr lang="ru-RU" sz="1100">
                        <a:latin typeface="Calibri"/>
                        <a:ea typeface="Times New Roman"/>
                        <a:cs typeface="Times New Roman"/>
                      </a:endParaRPr>
                    </a:p>
                  </a:txBody>
                  <a:tcPr marL="9525" marR="9525" marT="9525" marB="9525" anchor="ctr"/>
                </a:tc>
                <a:tc>
                  <a:txBody>
                    <a:bodyPr/>
                    <a:lstStyle/>
                    <a:p>
                      <a:pPr>
                        <a:lnSpc>
                          <a:spcPct val="115000"/>
                        </a:lnSpc>
                        <a:spcAft>
                          <a:spcPts val="0"/>
                        </a:spcAft>
                      </a:pPr>
                      <a:r>
                        <a:rPr lang="ru-RU" sz="1200">
                          <a:latin typeface="Times New Roman"/>
                          <a:ea typeface="Times New Roman"/>
                          <a:cs typeface="Times New Roman"/>
                        </a:rPr>
                        <a:t>Вымирание многих крупных </a:t>
                      </a:r>
                      <a:r>
                        <a:rPr lang="ru-RU" sz="1200" u="sng">
                          <a:solidFill>
                            <a:srgbClr val="0000FF"/>
                          </a:solidFill>
                          <a:latin typeface="Times New Roman"/>
                          <a:ea typeface="Times New Roman"/>
                          <a:cs typeface="Times New Roman"/>
                          <a:hlinkClick r:id="rId2" tooltip="Млекопитающие"/>
                        </a:rPr>
                        <a:t>млекопитающих</a:t>
                      </a:r>
                      <a:r>
                        <a:rPr lang="ru-RU" sz="1200">
                          <a:latin typeface="Times New Roman"/>
                          <a:ea typeface="Times New Roman"/>
                          <a:cs typeface="Times New Roman"/>
                        </a:rPr>
                        <a:t>. Появление современного </a:t>
                      </a:r>
                      <a:r>
                        <a:rPr lang="ru-RU" sz="1200" u="sng">
                          <a:solidFill>
                            <a:srgbClr val="0000FF"/>
                          </a:solidFill>
                          <a:latin typeface="Times New Roman"/>
                          <a:ea typeface="Times New Roman"/>
                          <a:cs typeface="Times New Roman"/>
                          <a:hlinkClick r:id="rId3" tooltip="Человек"/>
                        </a:rPr>
                        <a:t>человека</a:t>
                      </a:r>
                      <a:endParaRPr lang="ru-RU" sz="1100">
                        <a:latin typeface="Calibri"/>
                        <a:ea typeface="Times New Roman"/>
                        <a:cs typeface="Times New Roman"/>
                      </a:endParaRPr>
                    </a:p>
                  </a:txBody>
                  <a:tcPr marL="9525" marR="9525" marT="9525" marB="9525" anchor="ctr"/>
                </a:tc>
              </a:tr>
              <a:tr h="427431">
                <a:tc vMerge="1">
                  <a:txBody>
                    <a:bodyPr/>
                    <a:lstStyle/>
                    <a:p>
                      <a:endParaRPr lang="ru-RU"/>
                    </a:p>
                  </a:txBody>
                  <a:tcPr/>
                </a:tc>
                <a:tc rowSpan="2">
                  <a:txBody>
                    <a:bodyPr/>
                    <a:lstStyle/>
                    <a:p>
                      <a:pPr>
                        <a:lnSpc>
                          <a:spcPct val="115000"/>
                        </a:lnSpc>
                        <a:spcAft>
                          <a:spcPts val="0"/>
                        </a:spcAft>
                      </a:pPr>
                      <a:r>
                        <a:rPr lang="ru-RU" sz="1200">
                          <a:latin typeface="Times New Roman"/>
                          <a:ea typeface="Times New Roman"/>
                          <a:cs typeface="Times New Roman"/>
                        </a:rPr>
                        <a:t>Неоген</a:t>
                      </a:r>
                      <a:endParaRPr lang="ru-RU" sz="1100">
                        <a:latin typeface="Calibri"/>
                        <a:ea typeface="Times New Roman"/>
                        <a:cs typeface="Times New Roman"/>
                      </a:endParaRPr>
                    </a:p>
                  </a:txBody>
                  <a:tcPr marL="9525" marR="9525" marT="9525" marB="9525" anchor="ctr"/>
                </a:tc>
                <a:tc>
                  <a:txBody>
                    <a:bodyPr/>
                    <a:lstStyle/>
                    <a:p>
                      <a:pPr>
                        <a:lnSpc>
                          <a:spcPct val="115000"/>
                        </a:lnSpc>
                        <a:spcAft>
                          <a:spcPts val="0"/>
                        </a:spcAft>
                      </a:pPr>
                      <a:r>
                        <a:rPr lang="ru-RU" sz="1200">
                          <a:latin typeface="Times New Roman"/>
                          <a:ea typeface="Times New Roman"/>
                          <a:cs typeface="Times New Roman"/>
                        </a:rPr>
                        <a:t>Плиоцен</a:t>
                      </a:r>
                      <a:endParaRPr lang="ru-RU" sz="1100">
                        <a:latin typeface="Calibri"/>
                        <a:ea typeface="Times New Roman"/>
                        <a:cs typeface="Times New Roman"/>
                      </a:endParaRPr>
                    </a:p>
                  </a:txBody>
                  <a:tcPr marL="9525" marR="9525" marT="9525" marB="9525" anchor="ctr"/>
                </a:tc>
                <a:tc>
                  <a:txBody>
                    <a:bodyPr/>
                    <a:lstStyle/>
                    <a:p>
                      <a:pPr>
                        <a:lnSpc>
                          <a:spcPct val="115000"/>
                        </a:lnSpc>
                        <a:spcAft>
                          <a:spcPts val="0"/>
                        </a:spcAft>
                      </a:pPr>
                      <a:r>
                        <a:rPr lang="ru-RU" sz="1200">
                          <a:latin typeface="Times New Roman"/>
                          <a:ea typeface="Times New Roman"/>
                          <a:cs typeface="Times New Roman"/>
                        </a:rPr>
                        <a:t>3.8</a:t>
                      </a:r>
                      <a:endParaRPr lang="ru-RU" sz="1100">
                        <a:latin typeface="Calibri"/>
                        <a:ea typeface="Times New Roman"/>
                        <a:cs typeface="Times New Roman"/>
                      </a:endParaRPr>
                    </a:p>
                  </a:txBody>
                  <a:tcPr marL="9525" marR="9525" marT="9525" marB="9525" anchor="ctr"/>
                </a:tc>
                <a:tc>
                  <a:txBody>
                    <a:bodyPr/>
                    <a:lstStyle/>
                    <a:p>
                      <a:pPr>
                        <a:lnSpc>
                          <a:spcPct val="115000"/>
                        </a:lnSpc>
                      </a:pPr>
                      <a:endParaRPr lang="ru-RU" sz="1100">
                        <a:latin typeface="Calibri"/>
                        <a:cs typeface="Times New Roman"/>
                      </a:endParaRPr>
                    </a:p>
                  </a:txBody>
                  <a:tcPr marL="9525" marR="9525" marT="9525" marB="9525" anchor="ctr"/>
                </a:tc>
              </a:tr>
              <a:tr h="427431">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Миоцен</a:t>
                      </a:r>
                      <a:endParaRPr lang="ru-RU" sz="1100">
                        <a:latin typeface="Calibri"/>
                        <a:ea typeface="Times New Roman"/>
                        <a:cs typeface="Times New Roman"/>
                      </a:endParaRPr>
                    </a:p>
                  </a:txBody>
                  <a:tcPr marL="9525" marR="9525" marT="9525" marB="9525" anchor="ctr"/>
                </a:tc>
                <a:tc>
                  <a:txBody>
                    <a:bodyPr/>
                    <a:lstStyle/>
                    <a:p>
                      <a:pPr>
                        <a:lnSpc>
                          <a:spcPct val="115000"/>
                        </a:lnSpc>
                        <a:spcAft>
                          <a:spcPts val="0"/>
                        </a:spcAft>
                      </a:pPr>
                      <a:r>
                        <a:rPr lang="ru-RU" sz="1200">
                          <a:latin typeface="Times New Roman"/>
                          <a:ea typeface="Times New Roman"/>
                          <a:cs typeface="Times New Roman"/>
                        </a:rPr>
                        <a:t>7.3</a:t>
                      </a:r>
                      <a:endParaRPr lang="ru-RU" sz="1100">
                        <a:latin typeface="Calibri"/>
                        <a:ea typeface="Times New Roman"/>
                        <a:cs typeface="Times New Roman"/>
                      </a:endParaRPr>
                    </a:p>
                  </a:txBody>
                  <a:tcPr marL="9525" marR="9525" marT="9525" marB="9525" anchor="ctr"/>
                </a:tc>
                <a:tc>
                  <a:txBody>
                    <a:bodyPr/>
                    <a:lstStyle/>
                    <a:p>
                      <a:pPr>
                        <a:lnSpc>
                          <a:spcPct val="115000"/>
                        </a:lnSpc>
                      </a:pPr>
                      <a:endParaRPr lang="ru-RU" sz="1100">
                        <a:latin typeface="Calibri"/>
                        <a:cs typeface="Times New Roman"/>
                      </a:endParaRPr>
                    </a:p>
                  </a:txBody>
                  <a:tcPr marL="9525" marR="9525" marT="9525" marB="9525" anchor="ctr"/>
                </a:tc>
              </a:tr>
              <a:tr h="749174">
                <a:tc v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Палеоген</a:t>
                      </a:r>
                      <a:endParaRPr lang="ru-RU" sz="1100">
                        <a:latin typeface="Calibri"/>
                        <a:ea typeface="Times New Roman"/>
                        <a:cs typeface="Times New Roman"/>
                      </a:endParaRPr>
                    </a:p>
                  </a:txBody>
                  <a:tcPr marL="9525" marR="9525" marT="9525" marB="9525" anchor="ctr"/>
                </a:tc>
                <a:tc>
                  <a:txBody>
                    <a:bodyPr/>
                    <a:lstStyle/>
                    <a:p>
                      <a:pPr>
                        <a:lnSpc>
                          <a:spcPct val="115000"/>
                        </a:lnSpc>
                        <a:spcAft>
                          <a:spcPts val="0"/>
                        </a:spcAft>
                      </a:pPr>
                      <a:r>
                        <a:rPr lang="ru-RU" sz="1200">
                          <a:latin typeface="Times New Roman"/>
                          <a:ea typeface="Times New Roman"/>
                          <a:cs typeface="Times New Roman"/>
                        </a:rPr>
                        <a:t>Олигоцен</a:t>
                      </a:r>
                      <a:endParaRPr lang="ru-RU" sz="1100">
                        <a:latin typeface="Calibri"/>
                        <a:ea typeface="Times New Roman"/>
                        <a:cs typeface="Times New Roman"/>
                      </a:endParaRPr>
                    </a:p>
                  </a:txBody>
                  <a:tcPr marL="9525" marR="9525" marT="9525" marB="9525" anchor="ctr"/>
                </a:tc>
                <a:tc>
                  <a:txBody>
                    <a:bodyPr/>
                    <a:lstStyle/>
                    <a:p>
                      <a:pPr>
                        <a:lnSpc>
                          <a:spcPct val="115000"/>
                        </a:lnSpc>
                        <a:spcAft>
                          <a:spcPts val="0"/>
                        </a:spcAft>
                      </a:pPr>
                      <a:r>
                        <a:rPr lang="ru-RU" sz="1200">
                          <a:latin typeface="Times New Roman"/>
                          <a:ea typeface="Times New Roman"/>
                          <a:cs typeface="Times New Roman"/>
                        </a:rPr>
                        <a:t>28</a:t>
                      </a:r>
                      <a:endParaRPr lang="ru-RU" sz="1100">
                        <a:latin typeface="Calibri"/>
                        <a:ea typeface="Times New Roman"/>
                        <a:cs typeface="Times New Roman"/>
                      </a:endParaRPr>
                    </a:p>
                  </a:txBody>
                  <a:tcPr marL="9525" marR="9525" marT="9525" marB="9525" anchor="ctr"/>
                </a:tc>
                <a:tc>
                  <a:txBody>
                    <a:bodyPr/>
                    <a:lstStyle/>
                    <a:p>
                      <a:pPr>
                        <a:lnSpc>
                          <a:spcPct val="115000"/>
                        </a:lnSpc>
                        <a:spcAft>
                          <a:spcPts val="0"/>
                        </a:spcAft>
                      </a:pPr>
                      <a:r>
                        <a:rPr lang="ru-RU" sz="1200" dirty="0">
                          <a:latin typeface="Times New Roman"/>
                          <a:ea typeface="Times New Roman"/>
                          <a:cs typeface="Times New Roman"/>
                        </a:rPr>
                        <a:t>Появление первых </a:t>
                      </a:r>
                      <a:r>
                        <a:rPr lang="ru-RU" sz="1200" u="sng" dirty="0">
                          <a:solidFill>
                            <a:srgbClr val="0000FF"/>
                          </a:solidFill>
                          <a:latin typeface="Times New Roman"/>
                          <a:ea typeface="Times New Roman"/>
                          <a:cs typeface="Times New Roman"/>
                          <a:hlinkClick r:id="rId4" tooltip="Человекообразные обезьяны (страница не существует)"/>
                        </a:rPr>
                        <a:t>человекообразных обезьян</a:t>
                      </a:r>
                      <a:r>
                        <a:rPr lang="ru-RU" sz="1200" dirty="0">
                          <a:latin typeface="Times New Roman"/>
                          <a:ea typeface="Times New Roman"/>
                          <a:cs typeface="Times New Roman"/>
                        </a:rPr>
                        <a:t>.</a:t>
                      </a:r>
                      <a:endParaRPr lang="ru-RU" sz="1100" dirty="0">
                        <a:latin typeface="Calibri"/>
                        <a:ea typeface="Times New Roman"/>
                        <a:cs typeface="Times New Roman"/>
                      </a:endParaRPr>
                    </a:p>
                  </a:txBody>
                  <a:tcPr marL="9525" marR="9525" marT="9525" marB="9525"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
            </a:r>
            <a:br>
              <a:rPr lang="ru-RU" sz="3100" dirty="0" smtClean="0"/>
            </a:br>
            <a:r>
              <a:rPr lang="ru-RU" sz="3100" dirty="0" smtClean="0"/>
              <a:t>Как выглядел юг Русской равнины во время существования миоценового </a:t>
            </a:r>
            <a:r>
              <a:rPr lang="ru-RU" sz="3100" dirty="0" err="1" smtClean="0"/>
              <a:t>Палео-Дона</a:t>
            </a:r>
            <a:r>
              <a:rPr lang="ru-RU" sz="3100" dirty="0" smtClean="0"/>
              <a:t>? </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7901014" cy="4525963"/>
          </a:xfrm>
        </p:spPr>
        <p:txBody>
          <a:bodyPr>
            <a:normAutofit fontScale="62500" lnSpcReduction="20000"/>
          </a:bodyPr>
          <a:lstStyle/>
          <a:p>
            <a:r>
              <a:rPr lang="ru-RU" dirty="0" smtClean="0"/>
              <a:t>Уже давно существовала Среднерусская возвышенность. </a:t>
            </a:r>
            <a:r>
              <a:rPr lang="ru-RU" i="1" dirty="0" smtClean="0"/>
              <a:t>Донецкий кряж</a:t>
            </a:r>
            <a:r>
              <a:rPr lang="ru-RU" dirty="0" smtClean="0"/>
              <a:t> соседствовал с ней южнее – в виде невысокого поднятия, примерно как и сейчас. </a:t>
            </a:r>
          </a:p>
          <a:p>
            <a:r>
              <a:rPr lang="ru-RU" dirty="0" smtClean="0"/>
              <a:t>Продолжением Донецкого кряжа в сторону будущей Прикаспийской впадины был невысокий </a:t>
            </a:r>
            <a:r>
              <a:rPr lang="ru-RU" i="1" dirty="0" smtClean="0"/>
              <a:t>кряж Карпинского</a:t>
            </a:r>
            <a:r>
              <a:rPr lang="ru-RU" dirty="0" smtClean="0"/>
              <a:t>. </a:t>
            </a:r>
          </a:p>
          <a:p>
            <a:r>
              <a:rPr lang="ru-RU" dirty="0" smtClean="0"/>
              <a:t>Сама Прикаспийская низменность еще не была резко выражена в рельефе. Между Приволжской возвышенностью и Среднерусской существовала, как и сейчас, </a:t>
            </a:r>
            <a:r>
              <a:rPr lang="ru-RU" i="1" dirty="0" smtClean="0"/>
              <a:t>Окско-Донская низменность</a:t>
            </a:r>
            <a:r>
              <a:rPr lang="ru-RU" dirty="0" smtClean="0"/>
              <a:t>.</a:t>
            </a:r>
          </a:p>
          <a:p>
            <a:r>
              <a:rPr lang="ru-RU" dirty="0" smtClean="0"/>
              <a:t> С юга эти возвышенности и низменности омывались </a:t>
            </a:r>
            <a:r>
              <a:rPr lang="ru-RU" b="1" dirty="0" err="1" smtClean="0"/>
              <a:t>Южно-Русским</a:t>
            </a:r>
            <a:r>
              <a:rPr lang="ru-RU" b="1" dirty="0" smtClean="0"/>
              <a:t> морем</a:t>
            </a:r>
            <a:r>
              <a:rPr lang="ru-RU" dirty="0" smtClean="0"/>
              <a:t>. с 13,7 миллионов по 9,3 миллиона лет назад, оно стало называться </a:t>
            </a:r>
            <a:r>
              <a:rPr lang="ru-RU" b="1" dirty="0" smtClean="0"/>
              <a:t>Сарматским</a:t>
            </a:r>
            <a:r>
              <a:rPr lang="ru-RU" dirty="0" smtClean="0"/>
              <a:t>, затем с 9,3 по 7,1 миллиона лет назад </a:t>
            </a:r>
            <a:r>
              <a:rPr lang="ru-RU" b="1" dirty="0" err="1" smtClean="0"/>
              <a:t>Мэотическим</a:t>
            </a:r>
            <a:r>
              <a:rPr lang="ru-RU" dirty="0" smtClean="0"/>
              <a:t>; 7,1- 5,2 миллиона лет назад </a:t>
            </a:r>
            <a:r>
              <a:rPr lang="ru-RU" dirty="0" err="1" smtClean="0"/>
              <a:t>Понтическим</a:t>
            </a:r>
            <a:r>
              <a:rPr lang="ru-RU" dirty="0" smtClean="0"/>
              <a:t> …</a:t>
            </a:r>
          </a:p>
          <a:p>
            <a:r>
              <a:rPr lang="ru-RU" b="1" dirty="0" smtClean="0"/>
              <a:t>Субтропический</a:t>
            </a:r>
            <a:r>
              <a:rPr lang="ru-RU" dirty="0" smtClean="0"/>
              <a:t> в то время климат миоцена на описываемой территории, многоводность речных потоков, субтропическая древесная растительность по берегам делали тот </a:t>
            </a:r>
            <a:r>
              <a:rPr lang="ru-RU" dirty="0" err="1" smtClean="0"/>
              <a:t>Палео-Дон</a:t>
            </a:r>
            <a:r>
              <a:rPr lang="ru-RU" dirty="0" smtClean="0"/>
              <a:t> похожим на современную Амазонку.</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71546"/>
          </a:xfrm>
        </p:spPr>
        <p:txBody>
          <a:bodyPr/>
          <a:lstStyle/>
          <a:p>
            <a:r>
              <a:rPr lang="ru-RU" dirty="0" smtClean="0"/>
              <a:t>Реконструкция </a:t>
            </a:r>
            <a:r>
              <a:rPr lang="ru-RU" dirty="0" err="1" smtClean="0"/>
              <a:t>Палео-Дона</a:t>
            </a:r>
            <a:endParaRPr lang="ru-RU" dirty="0"/>
          </a:p>
        </p:txBody>
      </p:sp>
      <p:sp>
        <p:nvSpPr>
          <p:cNvPr id="3" name="Содержимое 2"/>
          <p:cNvSpPr>
            <a:spLocks noGrp="1"/>
          </p:cNvSpPr>
          <p:nvPr>
            <p:ph idx="1"/>
          </p:nvPr>
        </p:nvSpPr>
        <p:spPr>
          <a:xfrm>
            <a:off x="0" y="928671"/>
            <a:ext cx="4143372" cy="1857388"/>
          </a:xfrm>
        </p:spPr>
        <p:txBody>
          <a:bodyPr>
            <a:normAutofit/>
          </a:bodyPr>
          <a:lstStyle/>
          <a:p>
            <a:pPr>
              <a:buNone/>
            </a:pPr>
            <a:r>
              <a:rPr lang="ru-RU" sz="1800" dirty="0" smtClean="0"/>
              <a:t>       Процесс постепенного отступания </a:t>
            </a:r>
            <a:r>
              <a:rPr lang="ru-RU" sz="1800" dirty="0" err="1" smtClean="0"/>
              <a:t>Южно-Русского</a:t>
            </a:r>
            <a:r>
              <a:rPr lang="ru-RU" sz="1800" dirty="0" smtClean="0"/>
              <a:t> моря, отошедшего в начале миоцена до линии современного </a:t>
            </a:r>
            <a:r>
              <a:rPr lang="ru-RU" sz="1800" dirty="0" err="1" smtClean="0"/>
              <a:t>Маныча</a:t>
            </a:r>
            <a:r>
              <a:rPr lang="ru-RU" sz="1800" dirty="0" smtClean="0"/>
              <a:t>, и началось заложение протяженной долины </a:t>
            </a:r>
            <a:r>
              <a:rPr lang="ru-RU" sz="1800" dirty="0" err="1" smtClean="0"/>
              <a:t>Палео-Дона</a:t>
            </a:r>
            <a:r>
              <a:rPr lang="ru-RU" sz="1800" dirty="0" smtClean="0"/>
              <a:t>.</a:t>
            </a:r>
            <a:endParaRPr lang="ru-RU" sz="1800" dirty="0"/>
          </a:p>
        </p:txBody>
      </p:sp>
      <p:pic>
        <p:nvPicPr>
          <p:cNvPr id="3074" name="Picture 2" descr="D:\Мои документы\ЭКОПРАВО\2023\Природные ландшафты и экосистемы .Поймы рек\долины рек\палеоДон.jpg"/>
          <p:cNvPicPr>
            <a:picLocks noChangeAspect="1" noChangeArrowheads="1"/>
          </p:cNvPicPr>
          <p:nvPr/>
        </p:nvPicPr>
        <p:blipFill>
          <a:blip r:embed="rId2"/>
          <a:srcRect/>
          <a:stretch>
            <a:fillRect/>
          </a:stretch>
        </p:blipFill>
        <p:spPr bwMode="auto">
          <a:xfrm>
            <a:off x="4214810" y="1071546"/>
            <a:ext cx="4822440" cy="3286148"/>
          </a:xfrm>
          <a:prstGeom prst="rect">
            <a:avLst/>
          </a:prstGeom>
          <a:noFill/>
        </p:spPr>
      </p:pic>
      <p:sp>
        <p:nvSpPr>
          <p:cNvPr id="6" name="Прямоугольник 5"/>
          <p:cNvSpPr/>
          <p:nvPr/>
        </p:nvSpPr>
        <p:spPr>
          <a:xfrm>
            <a:off x="6072198" y="785794"/>
            <a:ext cx="1346266" cy="276999"/>
          </a:xfrm>
          <a:prstGeom prst="rect">
            <a:avLst/>
          </a:prstGeom>
        </p:spPr>
        <p:txBody>
          <a:bodyPr wrap="none">
            <a:spAutoFit/>
          </a:bodyPr>
          <a:lstStyle/>
          <a:p>
            <a:r>
              <a:rPr lang="ru-RU" sz="1200" dirty="0" smtClean="0"/>
              <a:t>13 млн. лет назад</a:t>
            </a:r>
            <a:endParaRPr lang="ru-RU" sz="1200" dirty="0"/>
          </a:p>
        </p:txBody>
      </p:sp>
      <p:sp>
        <p:nvSpPr>
          <p:cNvPr id="7" name="Прямоугольник 6"/>
          <p:cNvSpPr/>
          <p:nvPr/>
        </p:nvSpPr>
        <p:spPr>
          <a:xfrm>
            <a:off x="7500958" y="785794"/>
            <a:ext cx="1346266" cy="276999"/>
          </a:xfrm>
          <a:prstGeom prst="rect">
            <a:avLst/>
          </a:prstGeom>
        </p:spPr>
        <p:txBody>
          <a:bodyPr wrap="none">
            <a:spAutoFit/>
          </a:bodyPr>
          <a:lstStyle/>
          <a:p>
            <a:r>
              <a:rPr lang="ru-RU" sz="1200" dirty="0" smtClean="0"/>
              <a:t>12 млн. лет назад</a:t>
            </a:r>
            <a:endParaRPr lang="ru-RU" sz="1200" dirty="0"/>
          </a:p>
        </p:txBody>
      </p:sp>
      <p:pic>
        <p:nvPicPr>
          <p:cNvPr id="8" name="Picture 5" descr="D:\Мои документы\ЭКОПРАВО\2023\Природные ландшафты и экосистемы .Поймы рек\долины рек\геологическая история Пра-Дона.jpg"/>
          <p:cNvPicPr>
            <a:picLocks noChangeAspect="1" noChangeArrowheads="1"/>
          </p:cNvPicPr>
          <p:nvPr/>
        </p:nvPicPr>
        <p:blipFill>
          <a:blip r:embed="rId3"/>
          <a:srcRect/>
          <a:stretch>
            <a:fillRect/>
          </a:stretch>
        </p:blipFill>
        <p:spPr bwMode="auto">
          <a:xfrm>
            <a:off x="159504" y="2714620"/>
            <a:ext cx="3689552" cy="4000528"/>
          </a:xfrm>
          <a:prstGeom prst="rect">
            <a:avLst/>
          </a:prstGeom>
          <a:noFill/>
        </p:spPr>
      </p:pic>
      <p:sp>
        <p:nvSpPr>
          <p:cNvPr id="9" name="Прямоугольник 8"/>
          <p:cNvSpPr/>
          <p:nvPr/>
        </p:nvSpPr>
        <p:spPr>
          <a:xfrm>
            <a:off x="4286248" y="785794"/>
            <a:ext cx="1666867" cy="276999"/>
          </a:xfrm>
          <a:prstGeom prst="rect">
            <a:avLst/>
          </a:prstGeom>
        </p:spPr>
        <p:txBody>
          <a:bodyPr wrap="none">
            <a:spAutoFit/>
          </a:bodyPr>
          <a:lstStyle/>
          <a:p>
            <a:r>
              <a:rPr lang="ru-RU" sz="1200" dirty="0" smtClean="0"/>
              <a:t>16-13,5 млн. лет назад</a:t>
            </a:r>
            <a:endParaRPr lang="ru-RU" sz="1200" dirty="0"/>
          </a:p>
        </p:txBody>
      </p:sp>
      <p:sp>
        <p:nvSpPr>
          <p:cNvPr id="10" name="Прямоугольник 9"/>
          <p:cNvSpPr/>
          <p:nvPr/>
        </p:nvSpPr>
        <p:spPr>
          <a:xfrm>
            <a:off x="3929058" y="4429132"/>
            <a:ext cx="5214942" cy="2308324"/>
          </a:xfrm>
          <a:prstGeom prst="rect">
            <a:avLst/>
          </a:prstGeom>
        </p:spPr>
        <p:txBody>
          <a:bodyPr wrap="square">
            <a:spAutoFit/>
          </a:bodyPr>
          <a:lstStyle/>
          <a:p>
            <a:r>
              <a:rPr lang="ru-RU" sz="1200" dirty="0" smtClean="0"/>
              <a:t>Иногда название </a:t>
            </a:r>
            <a:r>
              <a:rPr lang="ru-RU" sz="1200" b="1" dirty="0" err="1" smtClean="0"/>
              <a:t>Ергень-рек</a:t>
            </a:r>
            <a:r>
              <a:rPr lang="ru-RU" sz="1200" dirty="0" err="1" smtClean="0"/>
              <a:t>а</a:t>
            </a:r>
            <a:r>
              <a:rPr lang="ru-RU" sz="1200" dirty="0" smtClean="0"/>
              <a:t> применяют ко всему неогеновому </a:t>
            </a:r>
            <a:r>
              <a:rPr lang="ru-RU" sz="1200" dirty="0" err="1" smtClean="0"/>
              <a:t>Палео-Дону</a:t>
            </a:r>
            <a:r>
              <a:rPr lang="ru-RU" sz="1200" dirty="0" smtClean="0"/>
              <a:t>. Однако правильнее называть </a:t>
            </a:r>
            <a:r>
              <a:rPr lang="ru-RU" sz="1200" dirty="0" err="1" smtClean="0"/>
              <a:t>Ергень-рекой</a:t>
            </a:r>
            <a:r>
              <a:rPr lang="ru-RU" sz="1200" dirty="0" smtClean="0"/>
              <a:t> только </a:t>
            </a:r>
            <a:r>
              <a:rPr lang="ru-RU" sz="1200" dirty="0" err="1" smtClean="0"/>
              <a:t>позднемиоценовый-среднеплиоценовый</a:t>
            </a:r>
            <a:r>
              <a:rPr lang="ru-RU" sz="1200" dirty="0" smtClean="0"/>
              <a:t> Дон, существовавший 6,4 – 3,6 миллиона лет назад.</a:t>
            </a:r>
          </a:p>
          <a:p>
            <a:r>
              <a:rPr lang="ru-RU" sz="1200" dirty="0" smtClean="0"/>
              <a:t>Следующим этапом жизни древнего Дона стала </a:t>
            </a:r>
            <a:r>
              <a:rPr lang="ru-RU" sz="1200" b="1" dirty="0" err="1" smtClean="0"/>
              <a:t>Андрея-река</a:t>
            </a:r>
            <a:r>
              <a:rPr lang="ru-RU" sz="1200" dirty="0" smtClean="0"/>
              <a:t> (3,6- 1,2 миллиона лет назад). В верховьях и среднем течении она сохранила конфигурацию </a:t>
            </a:r>
            <a:r>
              <a:rPr lang="ru-RU" sz="1200" dirty="0" err="1" smtClean="0"/>
              <a:t>Ергень-реки</a:t>
            </a:r>
            <a:r>
              <a:rPr lang="ru-RU" sz="1200" dirty="0" smtClean="0"/>
              <a:t> (сдвинувшись несколько правее, если смотреть вдоль течения), в низовьях же русло в конце концов вытянулось до Таганрогского залива, на северной стороне которого известна соответствующая </a:t>
            </a:r>
            <a:r>
              <a:rPr lang="ru-RU" sz="1200" dirty="0" err="1" smtClean="0"/>
              <a:t>хапровская</a:t>
            </a:r>
            <a:r>
              <a:rPr lang="ru-RU" sz="1200" dirty="0" smtClean="0"/>
              <a:t> терраса, а на южной более молодая </a:t>
            </a:r>
            <a:r>
              <a:rPr lang="ru-RU" sz="1200" dirty="0" err="1" smtClean="0"/>
              <a:t>танаисская</a:t>
            </a:r>
            <a:r>
              <a:rPr lang="ru-RU" sz="1200" dirty="0" smtClean="0"/>
              <a:t>. Отложения Андрея-реки хорошо представлены, например, в </a:t>
            </a:r>
            <a:r>
              <a:rPr lang="ru-RU" sz="1200" b="1" dirty="0" smtClean="0"/>
              <a:t>южных береговых обрывах Цимлянского водохранилища</a:t>
            </a:r>
            <a:r>
              <a:rPr lang="ru-RU" sz="1200" dirty="0" smtClean="0"/>
              <a:t>.</a:t>
            </a:r>
            <a:endParaRPr lang="ru-RU"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1143000"/>
          </a:xfrm>
        </p:spPr>
        <p:txBody>
          <a:bodyPr>
            <a:noAutofit/>
          </a:bodyPr>
          <a:lstStyle/>
          <a:p>
            <a:r>
              <a:rPr lang="ru-RU" sz="2800" b="1" dirty="0" smtClean="0"/>
              <a:t>Схема стока в бассейне Дона в разные периоды его существования </a:t>
            </a:r>
            <a:endParaRPr lang="ru-RU" sz="2800" b="1" dirty="0"/>
          </a:p>
        </p:txBody>
      </p:sp>
      <p:sp>
        <p:nvSpPr>
          <p:cNvPr id="3" name="Содержимое 2"/>
          <p:cNvSpPr>
            <a:spLocks noGrp="1"/>
          </p:cNvSpPr>
          <p:nvPr>
            <p:ph idx="1"/>
          </p:nvPr>
        </p:nvSpPr>
        <p:spPr>
          <a:xfrm>
            <a:off x="3143240" y="5500702"/>
            <a:ext cx="2643174" cy="1357297"/>
          </a:xfrm>
        </p:spPr>
        <p:txBody>
          <a:bodyPr>
            <a:normAutofit fontScale="85000" lnSpcReduction="20000"/>
          </a:bodyPr>
          <a:lstStyle/>
          <a:p>
            <a:pPr>
              <a:buNone/>
            </a:pPr>
            <a:endParaRPr lang="ru-RU" dirty="0" smtClean="0"/>
          </a:p>
          <a:p>
            <a:pPr>
              <a:buNone/>
            </a:pPr>
            <a:r>
              <a:rPr lang="ru-RU" sz="1400" b="1" dirty="0" smtClean="0"/>
              <a:t>Условные обозначения: </a:t>
            </a:r>
          </a:p>
          <a:p>
            <a:pPr>
              <a:buNone/>
            </a:pPr>
            <a:r>
              <a:rPr lang="ru-RU" sz="1400" dirty="0" smtClean="0"/>
              <a:t>1- граница ледниковых валунов; </a:t>
            </a:r>
          </a:p>
          <a:p>
            <a:pPr>
              <a:buNone/>
            </a:pPr>
            <a:r>
              <a:rPr lang="ru-RU" sz="1400" dirty="0" smtClean="0"/>
              <a:t>2 - ледниковый покров;</a:t>
            </a:r>
          </a:p>
          <a:p>
            <a:pPr>
              <a:buNone/>
            </a:pPr>
            <a:r>
              <a:rPr lang="ru-RU" sz="1400" dirty="0" smtClean="0"/>
              <a:t> 3 - основные русла стока; </a:t>
            </a:r>
          </a:p>
          <a:p>
            <a:pPr>
              <a:buNone/>
            </a:pPr>
            <a:r>
              <a:rPr lang="ru-RU" sz="1400" dirty="0" smtClean="0"/>
              <a:t>4 - внеледниковые области.</a:t>
            </a:r>
          </a:p>
          <a:p>
            <a:endParaRPr lang="ru-RU" dirty="0"/>
          </a:p>
        </p:txBody>
      </p:sp>
      <p:pic>
        <p:nvPicPr>
          <p:cNvPr id="5" name="Picture 2" descr="D:\Мои документы\ЭКОПРАВО\2023\Природные ландшафты и экосистемы .Поймы рек\долины рек\Оледенение 600 млн.лет назад.jpg"/>
          <p:cNvPicPr>
            <a:picLocks noChangeAspect="1" noChangeArrowheads="1"/>
          </p:cNvPicPr>
          <p:nvPr/>
        </p:nvPicPr>
        <p:blipFill>
          <a:blip r:embed="rId2"/>
          <a:srcRect/>
          <a:stretch>
            <a:fillRect/>
          </a:stretch>
        </p:blipFill>
        <p:spPr bwMode="auto">
          <a:xfrm>
            <a:off x="3000364" y="1142984"/>
            <a:ext cx="2928926" cy="4256117"/>
          </a:xfrm>
          <a:prstGeom prst="rect">
            <a:avLst/>
          </a:prstGeom>
          <a:noFill/>
        </p:spPr>
      </p:pic>
      <p:pic>
        <p:nvPicPr>
          <p:cNvPr id="7" name="Picture 3" descr="D:\Мои документы\ЭКОПРАВО\2023\Природные ландшафты и экосистемы .Поймы рек\долины рек\Пра-Дон 1.7 млн. лет назад.jpg"/>
          <p:cNvPicPr>
            <a:picLocks noChangeAspect="1" noChangeArrowheads="1"/>
          </p:cNvPicPr>
          <p:nvPr/>
        </p:nvPicPr>
        <p:blipFill>
          <a:blip r:embed="rId3"/>
          <a:srcRect/>
          <a:stretch>
            <a:fillRect/>
          </a:stretch>
        </p:blipFill>
        <p:spPr bwMode="auto">
          <a:xfrm>
            <a:off x="0" y="1160744"/>
            <a:ext cx="2928926" cy="4079575"/>
          </a:xfrm>
          <a:prstGeom prst="rect">
            <a:avLst/>
          </a:prstGeom>
          <a:noFill/>
        </p:spPr>
      </p:pic>
      <p:sp>
        <p:nvSpPr>
          <p:cNvPr id="8" name="Прямоугольник 7"/>
          <p:cNvSpPr/>
          <p:nvPr/>
        </p:nvSpPr>
        <p:spPr>
          <a:xfrm>
            <a:off x="2928926" y="5429264"/>
            <a:ext cx="3357586" cy="461665"/>
          </a:xfrm>
          <a:prstGeom prst="rect">
            <a:avLst/>
          </a:prstGeom>
        </p:spPr>
        <p:txBody>
          <a:bodyPr wrap="square">
            <a:spAutoFit/>
          </a:bodyPr>
          <a:lstStyle/>
          <a:p>
            <a:r>
              <a:rPr lang="ru-RU" sz="1200" b="1" dirty="0" smtClean="0"/>
              <a:t>Максимальная стадия оледенения (донское оледенение, 600 тыс. лет назад)</a:t>
            </a:r>
            <a:endParaRPr lang="ru-RU" sz="1200" dirty="0"/>
          </a:p>
        </p:txBody>
      </p:sp>
      <p:sp>
        <p:nvSpPr>
          <p:cNvPr id="9" name="Прямоугольник 8"/>
          <p:cNvSpPr/>
          <p:nvPr/>
        </p:nvSpPr>
        <p:spPr>
          <a:xfrm>
            <a:off x="0" y="5214950"/>
            <a:ext cx="2786050" cy="1569660"/>
          </a:xfrm>
          <a:prstGeom prst="rect">
            <a:avLst/>
          </a:prstGeom>
        </p:spPr>
        <p:txBody>
          <a:bodyPr wrap="square">
            <a:spAutoFit/>
          </a:bodyPr>
          <a:lstStyle/>
          <a:p>
            <a:r>
              <a:rPr lang="ru-RU" sz="1200" b="1" dirty="0" smtClean="0"/>
              <a:t>Схема стока в бассейне Дона в конце плиоцена и в начале четвертичного периода, 1,7 млн.лет назад </a:t>
            </a:r>
          </a:p>
          <a:p>
            <a:r>
              <a:rPr lang="ru-RU" sz="1200" b="1" dirty="0" smtClean="0"/>
              <a:t>Условные обозначения:</a:t>
            </a:r>
          </a:p>
          <a:p>
            <a:r>
              <a:rPr lang="ru-RU" sz="1200" dirty="0" smtClean="0"/>
              <a:t>1-направление главного потока воды; </a:t>
            </a:r>
          </a:p>
          <a:p>
            <a:r>
              <a:rPr lang="ru-RU" sz="1200" dirty="0" smtClean="0"/>
              <a:t>2 - коренные берега древних долин;</a:t>
            </a:r>
          </a:p>
          <a:p>
            <a:r>
              <a:rPr lang="ru-RU" sz="1200" dirty="0" smtClean="0"/>
              <a:t>3 - изолинии поверхности коренных пород.</a:t>
            </a:r>
            <a:endParaRPr lang="ru-RU" sz="1200" b="1" dirty="0"/>
          </a:p>
        </p:txBody>
      </p:sp>
      <p:sp>
        <p:nvSpPr>
          <p:cNvPr id="10" name="Прямоугольник 9"/>
          <p:cNvSpPr/>
          <p:nvPr/>
        </p:nvSpPr>
        <p:spPr>
          <a:xfrm>
            <a:off x="6286512" y="5380672"/>
            <a:ext cx="2857488" cy="1477328"/>
          </a:xfrm>
          <a:prstGeom prst="rect">
            <a:avLst/>
          </a:prstGeom>
        </p:spPr>
        <p:txBody>
          <a:bodyPr wrap="square">
            <a:spAutoFit/>
          </a:bodyPr>
          <a:lstStyle/>
          <a:p>
            <a:r>
              <a:rPr lang="ru-RU" sz="1200" b="1" dirty="0" smtClean="0"/>
              <a:t>Схема бассейна Дона в период Московского оледенения (100 тыс.лет)</a:t>
            </a:r>
          </a:p>
          <a:p>
            <a:r>
              <a:rPr lang="ru-RU" sz="1200" b="1" dirty="0" smtClean="0"/>
              <a:t>Условные обозначения:</a:t>
            </a:r>
          </a:p>
          <a:p>
            <a:r>
              <a:rPr lang="ru-RU" sz="1200" dirty="0" smtClean="0"/>
              <a:t>1- граница ледниковых валунов;</a:t>
            </a:r>
          </a:p>
          <a:p>
            <a:r>
              <a:rPr lang="ru-RU" sz="1200" dirty="0" smtClean="0"/>
              <a:t> 2 - ледниковый покров;</a:t>
            </a:r>
          </a:p>
          <a:p>
            <a:r>
              <a:rPr lang="ru-RU" sz="1200" dirty="0" smtClean="0"/>
              <a:t> 3 - основные русла стока; </a:t>
            </a:r>
          </a:p>
          <a:p>
            <a:r>
              <a:rPr lang="ru-RU" sz="1200" dirty="0" smtClean="0"/>
              <a:t>4 - внеледниковые области</a:t>
            </a:r>
            <a:r>
              <a:rPr lang="ru-RU" dirty="0" smtClean="0"/>
              <a:t>.</a:t>
            </a:r>
            <a:endParaRPr lang="ru-RU" dirty="0"/>
          </a:p>
        </p:txBody>
      </p:sp>
      <p:pic>
        <p:nvPicPr>
          <p:cNvPr id="11" name="Picture 4" descr="D:\Мои документы\ЭКОПРАВО\2023\Природные ландшафты и экосистемы .Поймы рек\долины рек\100 тыс лет назад Московское оледенение.jpg"/>
          <p:cNvPicPr>
            <a:picLocks noChangeAspect="1" noChangeArrowheads="1"/>
          </p:cNvPicPr>
          <p:nvPr/>
        </p:nvPicPr>
        <p:blipFill>
          <a:blip r:embed="rId4"/>
          <a:srcRect/>
          <a:stretch>
            <a:fillRect/>
          </a:stretch>
        </p:blipFill>
        <p:spPr bwMode="auto">
          <a:xfrm>
            <a:off x="6000760" y="1112628"/>
            <a:ext cx="3000396" cy="427342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Пра-Дон</a:t>
            </a:r>
            <a:r>
              <a:rPr lang="ru-RU" dirty="0" smtClean="0"/>
              <a:t> в Четвертичный период</a:t>
            </a:r>
            <a:endParaRPr lang="ru-RU" dirty="0"/>
          </a:p>
        </p:txBody>
      </p:sp>
      <p:sp>
        <p:nvSpPr>
          <p:cNvPr id="11" name="Содержимое 10"/>
          <p:cNvSpPr>
            <a:spLocks noGrp="1"/>
          </p:cNvSpPr>
          <p:nvPr>
            <p:ph idx="1"/>
          </p:nvPr>
        </p:nvSpPr>
        <p:spPr/>
        <p:txBody>
          <a:bodyPr>
            <a:normAutofit fontScale="47500" lnSpcReduction="20000"/>
          </a:bodyPr>
          <a:lstStyle/>
          <a:p>
            <a:r>
              <a:rPr lang="ru-RU" dirty="0" smtClean="0"/>
              <a:t>Последующий интервал времени – </a:t>
            </a:r>
            <a:r>
              <a:rPr lang="ru-RU" dirty="0" err="1" smtClean="0"/>
              <a:t>неоплейстоцен</a:t>
            </a:r>
            <a:r>
              <a:rPr lang="ru-RU" dirty="0" smtClean="0"/>
              <a:t> – известен обширными покровными оледенениями. Напомним, что четвертичный период делится на разделы </a:t>
            </a:r>
            <a:r>
              <a:rPr lang="ru-RU" b="1" dirty="0" err="1" smtClean="0"/>
              <a:t>эоплейстоцен</a:t>
            </a:r>
            <a:r>
              <a:rPr lang="ru-RU" dirty="0" smtClean="0"/>
              <a:t> (1,8 – 0, 8 миллионов лет назад), </a:t>
            </a:r>
            <a:r>
              <a:rPr lang="ru-RU" b="1" dirty="0" err="1" smtClean="0"/>
              <a:t>неоплейстоцен</a:t>
            </a:r>
            <a:r>
              <a:rPr lang="ru-RU" dirty="0" smtClean="0"/>
              <a:t> (800 – 10 тысяч лет назад) и </a:t>
            </a:r>
            <a:r>
              <a:rPr lang="ru-RU" b="1" dirty="0" smtClean="0"/>
              <a:t>голоцен</a:t>
            </a:r>
            <a:r>
              <a:rPr lang="ru-RU" dirty="0" smtClean="0"/>
              <a:t> ( начиная с 10 тысяч лет назад). </a:t>
            </a:r>
          </a:p>
          <a:p>
            <a:r>
              <a:rPr lang="ru-RU" dirty="0" smtClean="0"/>
              <a:t>Верховья Дона подвергались непосредственному влиянию ледников, а изменявшийся вследствие оледенений уровень моря способствовал </a:t>
            </a:r>
            <a:r>
              <a:rPr lang="ru-RU" dirty="0" err="1" smtClean="0"/>
              <a:t>врезаниям</a:t>
            </a:r>
            <a:r>
              <a:rPr lang="ru-RU" dirty="0" smtClean="0"/>
              <a:t> реки и последующему образованию речных террас, ступени которых уже можно видеть в рельефе. </a:t>
            </a:r>
          </a:p>
          <a:p>
            <a:pPr>
              <a:buNone/>
            </a:pPr>
            <a:r>
              <a:rPr lang="ru-RU" b="1" dirty="0" smtClean="0"/>
              <a:t>Всего у Дона пять </a:t>
            </a:r>
            <a:r>
              <a:rPr lang="ru-RU" b="1" dirty="0" err="1" smtClean="0"/>
              <a:t>неоплейстоценовых</a:t>
            </a:r>
            <a:r>
              <a:rPr lang="ru-RU" b="1" dirty="0" smtClean="0"/>
              <a:t> террас.</a:t>
            </a:r>
          </a:p>
          <a:p>
            <a:pPr>
              <a:buNone/>
            </a:pPr>
            <a:r>
              <a:rPr lang="ru-RU" dirty="0" smtClean="0"/>
              <a:t>Вдоль западного края ледника </a:t>
            </a:r>
            <a:r>
              <a:rPr lang="ru-RU" dirty="0" err="1" smtClean="0"/>
              <a:t>заложилось</a:t>
            </a:r>
            <a:r>
              <a:rPr lang="ru-RU" dirty="0" smtClean="0"/>
              <a:t> современное русло Дона</a:t>
            </a:r>
          </a:p>
          <a:p>
            <a:pPr>
              <a:buNone/>
            </a:pPr>
            <a:r>
              <a:rPr lang="ru-RU" dirty="0" smtClean="0"/>
              <a:t>Повернув вынужденно на юг ниже устья современной реки </a:t>
            </a:r>
            <a:r>
              <a:rPr lang="ru-RU" dirty="0" err="1" smtClean="0"/>
              <a:t>Икорец</a:t>
            </a:r>
            <a:r>
              <a:rPr lang="ru-RU" dirty="0" smtClean="0"/>
              <a:t> (Воронежская область), Дон потек между </a:t>
            </a:r>
            <a:r>
              <a:rPr lang="ru-RU" dirty="0" err="1" smtClean="0"/>
              <a:t>Калачской</a:t>
            </a:r>
            <a:r>
              <a:rPr lang="ru-RU" dirty="0" smtClean="0"/>
              <a:t> и Среднерусской возвышенностями, используя свой уже существовавший ранее боковой приток.</a:t>
            </a:r>
          </a:p>
          <a:p>
            <a:pPr>
              <a:buNone/>
            </a:pPr>
            <a:r>
              <a:rPr lang="ru-RU" dirty="0" smtClean="0"/>
              <a:t>Устье Дона в четвертичном периоде мигрировало в соответствии с колебаниями уровня азово-черноморского бассейна. Иногда Дон «впадал» в </a:t>
            </a:r>
            <a:r>
              <a:rPr lang="ru-RU" dirty="0" err="1" smtClean="0">
                <a:hlinkClick r:id="rId2"/>
              </a:rPr>
              <a:t>Манычский</a:t>
            </a:r>
            <a:r>
              <a:rPr lang="ru-RU" dirty="0" smtClean="0">
                <a:hlinkClick r:id="rId2"/>
              </a:rPr>
              <a:t> пролив</a:t>
            </a:r>
            <a:r>
              <a:rPr lang="ru-RU" dirty="0" smtClean="0"/>
              <a:t>, или сливался с ним, когда тот существовал. </a:t>
            </a:r>
          </a:p>
          <a:p>
            <a:pPr>
              <a:buNone/>
            </a:pPr>
            <a:r>
              <a:rPr lang="ru-RU" dirty="0" smtClean="0"/>
              <a:t>В ледниковые эпохи </a:t>
            </a:r>
            <a:r>
              <a:rPr lang="ru-RU" b="1" dirty="0" smtClean="0"/>
              <a:t>Азовское море исчезало</a:t>
            </a:r>
            <a:r>
              <a:rPr lang="ru-RU" dirty="0" smtClean="0"/>
              <a:t>, Дон (или </a:t>
            </a:r>
            <a:r>
              <a:rPr lang="ru-RU" dirty="0" err="1" smtClean="0"/>
              <a:t>Доно-Маныч</a:t>
            </a:r>
            <a:r>
              <a:rPr lang="ru-RU" dirty="0" smtClean="0"/>
              <a:t>) выдвигался в акваторию Черного моря. Так, при максимальном падении уровня азово-черноморского бассейна </a:t>
            </a:r>
            <a:r>
              <a:rPr lang="ru-RU" b="1" dirty="0" smtClean="0"/>
              <a:t>14-12 тысяч лет назад</a:t>
            </a:r>
            <a:r>
              <a:rPr lang="ru-RU" dirty="0" smtClean="0"/>
              <a:t>, в </a:t>
            </a:r>
            <a:r>
              <a:rPr lang="ru-RU" dirty="0" err="1" smtClean="0"/>
              <a:t>новоэвксинский</a:t>
            </a:r>
            <a:r>
              <a:rPr lang="ru-RU" dirty="0" smtClean="0"/>
              <a:t> этап, когда уровень понизился на 90-110 метров относительно современного, </a:t>
            </a:r>
            <a:r>
              <a:rPr lang="ru-RU" b="1" dirty="0" smtClean="0"/>
              <a:t>Азовское море полностью высохло</a:t>
            </a:r>
            <a:r>
              <a:rPr lang="ru-RU" dirty="0" smtClean="0"/>
              <a:t>. По плоской оставшейся от него равнине тек Дон в то время, образуя устье километрах в 50 южнее современного Керченского пролива.</a:t>
            </a:r>
            <a:endParaRPr lang="ru-RU"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1007</TotalTime>
  <Words>1608</Words>
  <PresentationFormat>Экран (4:3)</PresentationFormat>
  <Paragraphs>121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Природные ландшафты и экосистемы Ростовской области</vt:lpstr>
      <vt:lpstr>Слайд 2</vt:lpstr>
      <vt:lpstr>Ключевые понятия</vt:lpstr>
      <vt:lpstr>История появления реки Дон</vt:lpstr>
      <vt:lpstr>Слайд 5</vt:lpstr>
      <vt:lpstr> Как выглядел юг Русской равнины во время существования миоценового Палео-Дона?  </vt:lpstr>
      <vt:lpstr>Реконструкция Палео-Дона</vt:lpstr>
      <vt:lpstr>Схема стока в бассейне Дона в разные периоды его существования </vt:lpstr>
      <vt:lpstr>Пра-Дон в Четвертичный период</vt:lpstr>
      <vt:lpstr>Геоморфологическое строение поймы Дона</vt:lpstr>
      <vt:lpstr>Слайд 11</vt:lpstr>
      <vt:lpstr>Пойменный режим</vt:lpstr>
      <vt:lpstr>Грунтовые воды и их роль в питании рек</vt:lpstr>
      <vt:lpstr>Факторы почвообразования в пойме реки</vt:lpstr>
      <vt:lpstr>Растительность и животный мир  поймы и дельты  Дона</vt:lpstr>
      <vt:lpstr>Половодье – на Дону бывает все реже</vt:lpstr>
      <vt:lpstr>Источники информации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Глобальные климатические изменения</dc:title>
  <dc:creator>Irina</dc:creator>
  <cp:lastModifiedBy>Irina</cp:lastModifiedBy>
  <cp:revision>4</cp:revision>
  <dcterms:created xsi:type="dcterms:W3CDTF">2023-04-05T19:36:22Z</dcterms:created>
  <dcterms:modified xsi:type="dcterms:W3CDTF">2023-11-15T19:02:28Z</dcterms:modified>
</cp:coreProperties>
</file>