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9" r:id="rId5"/>
    <p:sldId id="262" r:id="rId6"/>
    <p:sldId id="263" r:id="rId7"/>
    <p:sldId id="265" r:id="rId8"/>
    <p:sldId id="270" r:id="rId9"/>
    <p:sldId id="272" r:id="rId10"/>
    <p:sldId id="274" r:id="rId11"/>
    <p:sldId id="273" r:id="rId12"/>
    <p:sldId id="275" r:id="rId13"/>
    <p:sldId id="276" r:id="rId14"/>
    <p:sldId id="271" r:id="rId15"/>
    <p:sldId id="277" r:id="rId16"/>
    <p:sldId id="279" r:id="rId17"/>
    <p:sldId id="258" r:id="rId18"/>
    <p:sldId id="266" r:id="rId19"/>
    <p:sldId id="278" r:id="rId20"/>
    <p:sldId id="260" r:id="rId21"/>
    <p:sldId id="259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7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64B2-8177-47A5-BF42-720904547E0C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C72B2-5D78-48A1-89E5-1243E8DEB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3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72B2-5D78-48A1-89E5-1243E8DEB53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C72B2-5D78-48A1-89E5-1243E8DEB53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immeria.com/world_library/vavilovkrasnov_29_01.htm" TargetMode="External"/><Relationship Id="rId2" Type="http://schemas.openxmlformats.org/officeDocument/2006/relationships/hyperlink" Target="http://i.geo-site.ru/node/174?ysclid=lby0uv41bm52149078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14620"/>
            <a:ext cx="3214678" cy="3786214"/>
          </a:xfrm>
        </p:spPr>
        <p:txBody>
          <a:bodyPr>
            <a:normAutofit/>
          </a:bodyPr>
          <a:lstStyle/>
          <a:p>
            <a:r>
              <a:rPr lang="ru-RU" b="1" dirty="0" smtClean="0"/>
              <a:t>Андрей Николаевич</a:t>
            </a:r>
            <a:r>
              <a:rPr lang="ru-RU" dirty="0" smtClean="0"/>
              <a:t>  </a:t>
            </a:r>
            <a:r>
              <a:rPr lang="ru-RU" b="1" dirty="0" smtClean="0"/>
              <a:t>Краснов</a:t>
            </a:r>
            <a:br>
              <a:rPr lang="ru-RU" b="1" dirty="0" smtClean="0"/>
            </a:b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85786" y="357166"/>
            <a:ext cx="1214446" cy="1143008"/>
            <a:chOff x="3243638" y="48035"/>
            <a:chExt cx="1468710" cy="1468710"/>
          </a:xfrm>
        </p:grpSpPr>
        <p:sp>
          <p:nvSpPr>
            <p:cNvPr id="5" name="Овал 4"/>
            <p:cNvSpPr/>
            <p:nvPr/>
          </p:nvSpPr>
          <p:spPr>
            <a:xfrm>
              <a:off x="3243638" y="48035"/>
              <a:ext cx="1468710" cy="146871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3519022" y="332302"/>
              <a:ext cx="963841" cy="9437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828" tIns="63500" rIns="80828" bIns="6350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rgbClr val="ACBC14"/>
                  </a:solidFill>
                  <a:latin typeface="CyrillicOld" pitchFamily="2" charset="0"/>
                </a:rPr>
                <a:t>Э</a:t>
              </a:r>
              <a:r>
                <a:rPr lang="ru-RU" sz="2800" dirty="0" smtClean="0">
                  <a:solidFill>
                    <a:srgbClr val="ACBC14"/>
                  </a:solidFill>
                  <a:latin typeface="CyrillicOld" pitchFamily="2" charset="0"/>
                </a:rPr>
                <a:t>П</a:t>
              </a:r>
              <a:endParaRPr lang="ru-RU" sz="2800" dirty="0">
                <a:solidFill>
                  <a:srgbClr val="ACBC14"/>
                </a:solidFill>
                <a:latin typeface="CyrillicOld" pitchFamily="2" charset="0"/>
              </a:endParaRPr>
            </a:p>
          </p:txBody>
        </p:sp>
      </p:grp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1489087" cy="14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Мои документы\НЭУ\Биографии\А.Н. Краснов\kniga_pod_tropikami_azii_264_s-03-33684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928934"/>
            <a:ext cx="3016766" cy="32518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78592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6600"/>
                </a:solidFill>
                <a:latin typeface="Monotype Corsiva" pitchFamily="66" charset="0"/>
              </a:rPr>
              <a:t>Живые сокровища  </a:t>
            </a:r>
            <a:r>
              <a:rPr lang="ru-RU" sz="4800" dirty="0" err="1" smtClean="0">
                <a:solidFill>
                  <a:srgbClr val="006600"/>
                </a:solidFill>
                <a:latin typeface="Monotype Corsiva" pitchFamily="66" charset="0"/>
              </a:rPr>
              <a:t>Экомира</a:t>
            </a:r>
            <a:endParaRPr lang="ru-RU" sz="48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388" y="3071810"/>
            <a:ext cx="27146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1977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География — это наука, которая изучает современное состояние земной поверхности. Она стремится найти причинную связь между формами и явлениями, объединение которых предопределяет непохожесть разных частей этой поверхности.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Краснов Андрей Николаевич</a:t>
            </a:r>
            <a:endParaRPr kumimoji="0" lang="ru-RU" sz="1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1889-1912г.г. Профессор географии Харьковского университета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В 1894 г. Краснов защитил в Московском университете, при оппонентах Д. Н. Анучине, И. Н. Горожанкине и А. П. Павлове диссертацию </a:t>
            </a:r>
            <a:r>
              <a:rPr lang="ru-RU" b="1" dirty="0" smtClean="0"/>
              <a:t>«Травяные степи северного полушария»</a:t>
            </a:r>
            <a:r>
              <a:rPr lang="ru-RU" dirty="0" smtClean="0"/>
              <a:t> на степень доктора географии.</a:t>
            </a:r>
          </a:p>
          <a:p>
            <a:r>
              <a:rPr lang="ru-RU" dirty="0" smtClean="0"/>
              <a:t>Главнейшей чертой степей Краснов считал их </a:t>
            </a:r>
            <a:r>
              <a:rPr lang="ru-RU" dirty="0" err="1" smtClean="0"/>
              <a:t>равнинность</a:t>
            </a:r>
            <a:r>
              <a:rPr lang="ru-RU" dirty="0" smtClean="0"/>
              <a:t>, – причину всех их особенностей, в том числе безлесья, ибо </a:t>
            </a:r>
            <a:r>
              <a:rPr lang="ru-RU" dirty="0" err="1" smtClean="0"/>
              <a:t>равнинность</a:t>
            </a:r>
            <a:r>
              <a:rPr lang="ru-RU" dirty="0" smtClean="0"/>
              <a:t> местности затрудняет их естественный дренаж. </a:t>
            </a:r>
          </a:p>
          <a:p>
            <a:r>
              <a:rPr lang="ru-RU" dirty="0" smtClean="0"/>
              <a:t>Существование травяных степей, по мнению Краснова, обусловлено причинами чисто топографическими, облик их – климатом, состав флоры связан с прошлым окружающих их высот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Учебно-методическая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Краснов создал при Харьковском университете научный </a:t>
            </a:r>
            <a:r>
              <a:rPr lang="ru-RU" b="1" dirty="0" smtClean="0"/>
              <a:t>географический</a:t>
            </a:r>
            <a:r>
              <a:rPr lang="ru-RU" dirty="0" smtClean="0"/>
              <a:t> </a:t>
            </a:r>
            <a:r>
              <a:rPr lang="ru-RU" b="1" dirty="0" smtClean="0"/>
              <a:t>кабинет</a:t>
            </a:r>
            <a:r>
              <a:rPr lang="ru-RU" dirty="0" smtClean="0"/>
              <a:t>, один из немногочисленных в тогдашней России, </a:t>
            </a:r>
          </a:p>
          <a:p>
            <a:r>
              <a:rPr lang="ru-RU" dirty="0" smtClean="0"/>
              <a:t>При Харьковском ветеринарном институте организовал (1905) образцовый ботанико-географический сад (прототип основанного Красновым позднее Батумского ботанического сада)</a:t>
            </a:r>
          </a:p>
          <a:p>
            <a:r>
              <a:rPr lang="ru-RU" dirty="0" smtClean="0"/>
              <a:t>Заслуженную известность получили организованные Красновым планомерные физико-географические студенческие экскурсии в живую природу. Им было осуществлено девять таких экскурсий на Кавказ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Учебник по общему землеведению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4406630" cy="57864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Краснов был противником узкой специализации географов и считал географию философской наукой о Земле; </a:t>
            </a:r>
          </a:p>
          <a:p>
            <a:pPr>
              <a:buNone/>
            </a:pPr>
            <a:r>
              <a:rPr lang="ru-RU" dirty="0" smtClean="0"/>
              <a:t>эта наука должна довольно равномерно пользоваться основами большинства естественных наук, которые необходимы для интерес представляет созданный Красновым </a:t>
            </a:r>
            <a:r>
              <a:rPr lang="ru-RU" b="1" dirty="0" smtClean="0"/>
              <a:t>университетский учебник по общему землеведению. По времени издания (1895-1899) это первый русский учебник по общему землеведению. </a:t>
            </a:r>
          </a:p>
          <a:p>
            <a:pPr algn="ctr">
              <a:buNone/>
            </a:pPr>
            <a:r>
              <a:rPr lang="ru-RU" dirty="0" smtClean="0"/>
              <a:t>Он состоит из четырех выпусков. 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b="1" dirty="0" smtClean="0"/>
              <a:t>первом выпуске</a:t>
            </a:r>
            <a:r>
              <a:rPr lang="ru-RU" dirty="0" smtClean="0"/>
              <a:t> излагается история картографии, форма Земли, распределение суши и ее строение. </a:t>
            </a:r>
          </a:p>
          <a:p>
            <a:pPr>
              <a:buNone/>
            </a:pPr>
            <a:r>
              <a:rPr lang="ru-RU" b="1" dirty="0" smtClean="0"/>
              <a:t>Второй выпуск</a:t>
            </a:r>
            <a:r>
              <a:rPr lang="ru-RU" dirty="0" smtClean="0"/>
              <a:t> рассматривает атмосферу, ее действие на сушу и море, климаты суши.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Третий выпуск</a:t>
            </a:r>
            <a:r>
              <a:rPr lang="ru-RU" dirty="0" smtClean="0"/>
              <a:t> посвящен формам поверхности суши. </a:t>
            </a:r>
          </a:p>
          <a:p>
            <a:pPr>
              <a:buNone/>
            </a:pPr>
            <a:r>
              <a:rPr lang="ru-RU" dirty="0" smtClean="0"/>
              <a:t>Наиболее крупным по объему и оригинальным по содержанию является </a:t>
            </a:r>
            <a:r>
              <a:rPr lang="ru-RU" b="1" dirty="0" smtClean="0"/>
              <a:t>четвертый выпуск </a:t>
            </a:r>
            <a:r>
              <a:rPr lang="ru-RU" dirty="0" smtClean="0"/>
              <a:t>– «География растений» (1899). Здесь изложены принципы разделения земного шара на </a:t>
            </a:r>
            <a:r>
              <a:rPr lang="ru-RU" b="1" dirty="0" smtClean="0"/>
              <a:t>флористические области, даны яркие и запоминающиеся описания растительности, ясно подчеркнуто влияние климата и топографии на растительность</a:t>
            </a:r>
            <a:r>
              <a:rPr lang="ru-RU" dirty="0" smtClean="0"/>
              <a:t>, уделено также много внимания культурным и полезным растениям и их географии, дана новая классификация жизненных форм на базе учета экологических условий жизни растений. В первых главах отчетливо формулированы теоретические воззрения Краснова на проблемы географии растений. Особенно важна его мысль о связи развития растительного покрова «с эволюцией самих условий жизни на нашей достижения </a:t>
            </a:r>
            <a:r>
              <a:rPr lang="ru-RU" b="1" dirty="0" smtClean="0"/>
              <a:t>коренной цели географии</a:t>
            </a:r>
            <a:r>
              <a:rPr lang="ru-RU" dirty="0" smtClean="0"/>
              <a:t>: </a:t>
            </a:r>
            <a:r>
              <a:rPr lang="ru-RU" u="sng" dirty="0" smtClean="0"/>
              <a:t>«установления классификации географических сочетаний, изучения их особенностей, причин распределения их и их влияния на человека».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D:\Мои документы\НЭУ\Биографии\А.Н. Краснов\Землеведение А.Н. Крас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340815" cy="471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Главнейшие экспедиции, совершенные Красновым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 1882 г. – Алтай (</a:t>
            </a:r>
            <a:r>
              <a:rPr lang="ru-RU" dirty="0" err="1" smtClean="0"/>
              <a:t>Бийский</a:t>
            </a:r>
            <a:r>
              <a:rPr lang="ru-RU" dirty="0" smtClean="0"/>
              <a:t> округ, Катунские белки, </a:t>
            </a:r>
            <a:r>
              <a:rPr lang="ru-RU" dirty="0" err="1" smtClean="0"/>
              <a:t>Бухтарминская</a:t>
            </a:r>
            <a:r>
              <a:rPr lang="ru-RU" dirty="0" smtClean="0"/>
              <a:t> долина); </a:t>
            </a:r>
          </a:p>
          <a:p>
            <a:r>
              <a:rPr lang="ru-RU" dirty="0" smtClean="0"/>
              <a:t>1883 г. – Нижегородская и </a:t>
            </a:r>
            <a:r>
              <a:rPr lang="ru-RU" dirty="0" err="1" smtClean="0"/>
              <a:t>Симбирская</a:t>
            </a:r>
            <a:r>
              <a:rPr lang="ru-RU" dirty="0" smtClean="0"/>
              <a:t> губернии; </a:t>
            </a:r>
          </a:p>
          <a:p>
            <a:r>
              <a:rPr lang="ru-RU" dirty="0" smtClean="0"/>
              <a:t>1885 г. – Прикаспийские степи; </a:t>
            </a:r>
          </a:p>
          <a:p>
            <a:r>
              <a:rPr lang="ru-RU" dirty="0" smtClean="0"/>
              <a:t>1886 г. – Восточный Тянь-Шань (окрестности </a:t>
            </a:r>
            <a:r>
              <a:rPr lang="ru-RU" dirty="0" err="1" smtClean="0"/>
              <a:t>Хан-Тенгри</a:t>
            </a:r>
            <a:r>
              <a:rPr lang="ru-RU" dirty="0" smtClean="0"/>
              <a:t>), Балхаш, </a:t>
            </a:r>
            <a:r>
              <a:rPr lang="ru-RU" dirty="0" err="1" smtClean="0"/>
              <a:t>Кашгария</a:t>
            </a:r>
            <a:r>
              <a:rPr lang="ru-RU" dirty="0" smtClean="0"/>
              <a:t> (</a:t>
            </a:r>
            <a:r>
              <a:rPr lang="ru-RU" dirty="0" err="1" smtClean="0"/>
              <a:t>Учтурфан</a:t>
            </a:r>
            <a:r>
              <a:rPr lang="ru-RU" dirty="0" smtClean="0"/>
              <a:t>, </a:t>
            </a:r>
            <a:r>
              <a:rPr lang="ru-RU" dirty="0" err="1" smtClean="0"/>
              <a:t>Суидин</a:t>
            </a:r>
            <a:r>
              <a:rPr lang="ru-RU" dirty="0" smtClean="0"/>
              <a:t> близ </a:t>
            </a:r>
            <a:r>
              <a:rPr lang="ru-RU" dirty="0" err="1" smtClean="0"/>
              <a:t>Кульджи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в разные годы – юг Европейской части России (Полтавская – 1889, 1891, Харьковская, Херсонская губерния, Крым); </a:t>
            </a:r>
          </a:p>
          <a:p>
            <a:r>
              <a:rPr lang="ru-RU" dirty="0" smtClean="0"/>
              <a:t>1890 г. – Кавказ (Сванетия); </a:t>
            </a:r>
          </a:p>
          <a:p>
            <a:r>
              <a:rPr lang="ru-RU" dirty="0" smtClean="0"/>
              <a:t>1890 г. – Северная Америка (Вашингтон – Чикаго – прерии – Соленое озеро – </a:t>
            </a:r>
            <a:r>
              <a:rPr lang="ru-RU" dirty="0" err="1" smtClean="0"/>
              <a:t>Йеллоустонский</a:t>
            </a:r>
            <a:r>
              <a:rPr lang="ru-RU" dirty="0" smtClean="0"/>
              <a:t> парк – Ниагара – Нью-Йорк); </a:t>
            </a:r>
          </a:p>
          <a:p>
            <a:r>
              <a:rPr lang="ru-RU" dirty="0" smtClean="0"/>
              <a:t>1892 г. – Ява (работал в </a:t>
            </a:r>
            <a:r>
              <a:rPr lang="ru-RU" dirty="0" err="1" smtClean="0"/>
              <a:t>Бейтензоргском</a:t>
            </a:r>
            <a:r>
              <a:rPr lang="ru-RU" dirty="0" smtClean="0"/>
              <a:t> ботаническом саду), Япония, Приморье, Сахалин; </a:t>
            </a:r>
          </a:p>
          <a:p>
            <a:r>
              <a:rPr lang="ru-RU" dirty="0" smtClean="0"/>
              <a:t>1895 г. – Цейлон, южные склоны Гималаев, чайные районы Китая и Японии, Гавайские острова, Северная Мексика, Новый Орлеан и Неаполь; </a:t>
            </a:r>
          </a:p>
          <a:p>
            <a:r>
              <a:rPr lang="ru-RU" dirty="0" smtClean="0"/>
              <a:t>1898 г. – Турция, Египет, Италия; </a:t>
            </a:r>
          </a:p>
          <a:p>
            <a:r>
              <a:rPr lang="ru-RU" dirty="0" smtClean="0"/>
              <a:t>1905 г. – Норвегия; </a:t>
            </a:r>
          </a:p>
          <a:p>
            <a:r>
              <a:rPr lang="ru-RU" dirty="0" smtClean="0"/>
              <a:t>в разные годы – Кавказ (Батумский, Сочинский округа, Талыш и др.).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/>
              <a:t>« Поверь, не полна жизнь того человека, который не видел этого чудного мира. Вместе с тобой потом издали бы мы книгу под заглавием: «Путешествие двух русских натуралистов по Большим и Малым Зондским островам», где изложили бы наши мысли, наблюдения и впечатления".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Из письма Андрея Краснова к Владимиру Вернадскому от 1 июня 1888 года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Результатам этих научных поездок Краснов посвятил большое число работ, содержащих интересные географические материалы, мастерское описание растительности и широкие оригинальные выводы.  Неоднократно он звал с собой В.И. Вернадского: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«Чайные округи субтропических областей Азии»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Результатом заграничных научных поездок А.Н.  Краснова явилось также замечательное двухтомное сочинение «Чайные округи субтропических областей Азии», в котором описаны: физико-географические условия главных чайных районов, культура чайного куста, сельское хозяйство и жизнь населения субтропических областей и т. д. «Чайные округи субтропических областей Азии» – подлинное географическое, страноведческое описание субтропических «чайных» районов Японии, Китая и Индии. Пользуясь сравнительным географическим методом и методом аналогий, Краснов пришел к заключению о том, что в некоторых районах России имеются все возможности для возделывания собственного чайного куста. Таким районом он считал Колхиду. Этот труд Краснова сыграл большую положительную роль в последующем внедрении культуры чайного куста в западном Закавказье. Популярное изложение своих географических наблюдений в тропиках Краснов дал в живо написанной книге: «Из колыбели цивилизации (Письма из кругосветного плавания)».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Наследие А. Н. Краснова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1"/>
            <a:ext cx="8043890" cy="232886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А.Н.Краснов был основателем и редактором первого отечественного периодического органа, посвященного изучению и освоению отечественных субтропиков, – журнала </a:t>
            </a:r>
            <a:r>
              <a:rPr lang="ru-RU" b="1" dirty="0" smtClean="0"/>
              <a:t>«Русские субтропики»</a:t>
            </a:r>
            <a:endParaRPr lang="ru-RU" b="1" dirty="0"/>
          </a:p>
        </p:txBody>
      </p:sp>
      <p:pic>
        <p:nvPicPr>
          <p:cNvPr id="27650" name="Picture 2" descr="D:\Мои документы\НЭУ\Биографии\А.Н. Краснов\карта с маршрутами АК.Н. Крас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786190"/>
            <a:ext cx="4233869" cy="2914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Художественный талант ученого-писателя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500174"/>
            <a:ext cx="44291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      А. Н. Краснов был не только учёным-натуралистом, он был художником, глубоко чувствовавшим красоты природы; </a:t>
            </a:r>
          </a:p>
          <a:p>
            <a:pPr>
              <a:buNone/>
            </a:pPr>
            <a:r>
              <a:rPr lang="ru-RU" sz="2000" dirty="0" smtClean="0"/>
              <a:t>      в его научном творчестве этот субъективный элемент выдвигался на первое место, нередко в ущерб тем требованиям, которые ставятся наукой всякой передаче достигнутого учёным и которые необходимы для коллективного накопления научных фактов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3" name="Picture 1" descr="D:\Мои документы\НЭУ\Биографии\А.Н. Краснов\досковидные корни фику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928670"/>
            <a:ext cx="3333750" cy="2952750"/>
          </a:xfrm>
          <a:prstGeom prst="rect">
            <a:avLst/>
          </a:prstGeom>
          <a:noFill/>
        </p:spPr>
      </p:pic>
      <p:pic>
        <p:nvPicPr>
          <p:cNvPr id="3074" name="Picture 2" descr="D:\Мои документы\НЭУ\Биографии\А.Н. Краснов\vavilovkrasnov_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857628"/>
            <a:ext cx="2095503" cy="2778038"/>
          </a:xfrm>
          <a:prstGeom prst="rect">
            <a:avLst/>
          </a:prstGeom>
          <a:noFill/>
        </p:spPr>
      </p:pic>
      <p:pic>
        <p:nvPicPr>
          <p:cNvPr id="3075" name="Picture 3" descr="D:\Мои документы\НЭУ\Биографии\А.Н. Краснов\веточки хинного дере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0498" y="4286256"/>
            <a:ext cx="235880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Батумский Ботанический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5929354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 1912 г. начинается последний период деятельности Краснова, который может быть назван батумским. Он связан с организацией любимого его детища – </a:t>
            </a:r>
            <a:r>
              <a:rPr lang="ru-RU" b="1" dirty="0" smtClean="0"/>
              <a:t>Батумского ботанического сада,</a:t>
            </a:r>
            <a:r>
              <a:rPr lang="ru-RU" dirty="0" smtClean="0"/>
              <a:t> разбитого по географическому принципу. Краснов сумел увлечь своим замыслом правительственные сферы Петербурга и добился официального признания необходимости организации сада.</a:t>
            </a:r>
          </a:p>
          <a:p>
            <a:r>
              <a:rPr lang="ru-RU" dirty="0" smtClean="0"/>
              <a:t> По мысли Краснова, Батумский ботанический сад должен был стать всероссийским просветительным учреждением, своеобразным «живым музеем», в котором он мечтал собрать наиболее характерные и хозяйственно важные растения тропиков и субтропиков, размещенные по соответствующим отделам сада.</a:t>
            </a:r>
          </a:p>
          <a:p>
            <a:r>
              <a:rPr lang="ru-RU" dirty="0" smtClean="0"/>
              <a:t> Одновременно сад мыслился Красновым как центр опытной работы по внедрению в нашу страну ценных новых культур, пригодных для влажных субтропиков. Интерес к этим вопросам Краснов приобрел во время своих путешествий в субтропики и тропики и уже в период 1900-1902 гг. проводил акклиматизационные опыты на Кавказе (в имении Чаква).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357958"/>
            <a:ext cx="8643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https://www.stoletie.ru/sozidateli/russkij_sled_v_adzharii_257.htm?ysclid=lby0post91801244634</a:t>
            </a:r>
            <a:endParaRPr lang="ru-RU" sz="1600" dirty="0"/>
          </a:p>
        </p:txBody>
      </p:sp>
      <p:pic>
        <p:nvPicPr>
          <p:cNvPr id="26626" name="Picture 2" descr="D:\Мои документы\НЭУ\Биографии\А.Н. Краснов\BotSad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071810"/>
            <a:ext cx="2498390" cy="1463900"/>
          </a:xfrm>
          <a:prstGeom prst="rect">
            <a:avLst/>
          </a:prstGeom>
          <a:noFill/>
        </p:spPr>
      </p:pic>
      <p:pic>
        <p:nvPicPr>
          <p:cNvPr id="26627" name="Picture 3" descr="D:\Мои документы\НЭУ\Биографии\А.Н. Краснов\Karta-Botanicheskogo-S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71546"/>
            <a:ext cx="2812220" cy="1835147"/>
          </a:xfrm>
          <a:prstGeom prst="rect">
            <a:avLst/>
          </a:prstGeom>
          <a:noFill/>
        </p:spPr>
      </p:pic>
      <p:pic>
        <p:nvPicPr>
          <p:cNvPr id="26628" name="Picture 4" descr="D:\Мои документы\НЭУ\Биографии\А.Н. Краснов\Koe-gde-Botanicheskiy-sad-pohozh-na-volshebnyy-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643446"/>
            <a:ext cx="2362261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Живой памятник подвигу ученого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714356"/>
            <a:ext cx="4186238" cy="497207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3 ноября 1912 г. состоялась закладка Батумского сада. Неистощимый оптимизм, сопутствовавший Краснову в течение всей жизни, начал его покидать под влиянием обострившейся болезни. Он знал, что «едет в </a:t>
            </a:r>
            <a:r>
              <a:rPr lang="ru-RU" dirty="0" err="1" smtClean="0"/>
              <a:t>Батум</a:t>
            </a:r>
            <a:r>
              <a:rPr lang="ru-RU" dirty="0" smtClean="0"/>
              <a:t> умирать». Однако и двух оставшихся лет жизни оказалось достаточным, чтобы волей и энергией Краснова было сделано чудо: в этот короткий срок был создан ботанический сад. </a:t>
            </a:r>
          </a:p>
          <a:p>
            <a:r>
              <a:rPr lang="ru-RU" dirty="0" smtClean="0"/>
              <a:t>Он и поныне является богатейшим собранием тропических и субтропических растений, главной достопримечательностью Черноморского побережья. </a:t>
            </a:r>
          </a:p>
          <a:p>
            <a:r>
              <a:rPr lang="ru-RU" dirty="0" smtClean="0"/>
              <a:t>В 1913 г. Краснов демонстрировал первые успехи своих работ в Петербурге на выставке «</a:t>
            </a:r>
            <a:r>
              <a:rPr lang="ru-RU" b="1" dirty="0" smtClean="0"/>
              <a:t>Русская Ривьера»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Болезнь ноги заставила Краснова оторваться от организации сада и уехать лечиться, сначала на Минеральные Воды Кавказа, затем в Париж. </a:t>
            </a:r>
          </a:p>
          <a:p>
            <a:r>
              <a:rPr lang="ru-RU" dirty="0" smtClean="0"/>
              <a:t>Начавшаяся в 1914 г. война заставила Краснова немедленно вернуться на родину: его беспокоила судьба сада, оказавшегося в прифронтовой полосе, у границ с воюющей Турцией. </a:t>
            </a:r>
          </a:p>
          <a:p>
            <a:r>
              <a:rPr lang="ru-RU" dirty="0" smtClean="0"/>
              <a:t>Обострение костного процесса в ноге привело к заражению крови, от которого Краснов и умер в расцвете сил в Тифлисе 19 декабря 1914 г.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724025"/>
            <a:ext cx="36957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0694" y="1785926"/>
            <a:ext cx="37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Согласно предсмертному его желанию,  Андрей Николаевич Краснов похоронен в основанном им ботаническом саду.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00702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https://v-georgia.com/showplaces/botanicheskij-sad-v-batumi-rajskij-ugolok-dlya-lyubitelej-prirody/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НЭУ\Биографии\А.Н. Краснов\vavilovkrasnov_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2955386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17144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Андрей Николаевич Краснов</a:t>
            </a:r>
            <a:r>
              <a:rPr lang="ru-RU" dirty="0" smtClean="0"/>
              <a:t> </a:t>
            </a:r>
            <a:r>
              <a:rPr lang="ru-RU" dirty="0" smtClean="0"/>
              <a:t>(1862—1915) — российский ботаник, почвовед, географ, путешественник, палеоботаник; основатель Батумского ботанического сада. Краснов стал первым доктором географии в России, получившим эту учёную степень на основании публичной защиты (в 1894 году в Московском университете). Участник многочисленных экспедиций, в том числе в Тянь-Шань, Северную Америку, а также, неоднократно, в страны Восточной и Южной Азии (Япония, Китай, Ява, Индия, Цейлон).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конце 1915 г. к В.И.Вернадском</a:t>
            </a:r>
            <a:r>
              <a:rPr lang="ru-RU" sz="2800" b="1" dirty="0" smtClean="0"/>
              <a:t>у</a:t>
            </a:r>
            <a:r>
              <a:rPr lang="ru-RU" sz="2800" dirty="0" smtClean="0"/>
              <a:t> обратился редактор журнала "Природа" Н.К.Кольцов с просьбой подготовить статью с А.Н.Краснове. ...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"Едва ли был другой русский натуралист его времени, за исключением, может быть, А. И. </a:t>
            </a:r>
            <a:r>
              <a:rPr lang="ru-RU" i="1" dirty="0" err="1" smtClean="0"/>
              <a:t>Воейкова</a:t>
            </a:r>
            <a:r>
              <a:rPr lang="ru-RU" i="1" dirty="0" smtClean="0"/>
              <a:t>, который в равной с ним мере был знаком личными переживаниями с природой разнообразных областей земной поверхности. А вместе с тем каждый знает, что для мыслящего и ищущего исследователя никогда никакая книга не заменит личных переживаний, связанных хотя бы с кратковременным пребыванием среди природы или в новой культурной обстановке. Для географа это равноценно тому, что получает исследователь опытных наук, проделывая опыты и видя их эффекты…"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Владимир Вернадский "Памяти Краснова"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прочитать о жизни и творчестве </a:t>
            </a:r>
            <a:r>
              <a:rPr lang="ru-RU" b="1" dirty="0" smtClean="0"/>
              <a:t>А</a:t>
            </a:r>
            <a:r>
              <a:rPr lang="ru-RU" dirty="0" smtClean="0"/>
              <a:t>.</a:t>
            </a:r>
            <a:r>
              <a:rPr lang="ru-RU" b="1" dirty="0" smtClean="0"/>
              <a:t>Н</a:t>
            </a:r>
            <a:r>
              <a:rPr lang="ru-RU" dirty="0" smtClean="0"/>
              <a:t>.</a:t>
            </a:r>
            <a:r>
              <a:rPr lang="ru-RU" b="1" dirty="0" smtClean="0"/>
              <a:t>Краснова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Г.Ф.Мильков</a:t>
            </a:r>
            <a:r>
              <a:rPr lang="ru-RU" dirty="0" smtClean="0"/>
              <a:t>. А.Н.Краснов - географ и путешественник. М., 1955; </a:t>
            </a:r>
          </a:p>
          <a:p>
            <a:r>
              <a:rPr lang="ru-RU" dirty="0" smtClean="0"/>
              <a:t>И.Г.Бейлин, В.А.Парнас. Андрей Николаевич Краснов. М., 1968. </a:t>
            </a:r>
          </a:p>
          <a:p>
            <a:r>
              <a:rPr lang="ru-RU" dirty="0" smtClean="0"/>
              <a:t>Статья "Памяти </a:t>
            </a:r>
            <a:r>
              <a:rPr lang="ru-RU" b="1" dirty="0" smtClean="0"/>
              <a:t>А</a:t>
            </a:r>
            <a:r>
              <a:rPr lang="ru-RU" dirty="0" smtClean="0"/>
              <a:t>.</a:t>
            </a:r>
            <a:r>
              <a:rPr lang="ru-RU" b="1" dirty="0" smtClean="0"/>
              <a:t>Н</a:t>
            </a:r>
            <a:r>
              <a:rPr lang="ru-RU" dirty="0" smtClean="0"/>
              <a:t>.</a:t>
            </a:r>
            <a:r>
              <a:rPr lang="ru-RU" b="1" dirty="0" smtClean="0"/>
              <a:t>Краснова</a:t>
            </a:r>
            <a:r>
              <a:rPr lang="ru-RU" dirty="0" smtClean="0"/>
              <a:t> (1862-1914)" была опубликована в 1916 году в № 10 журнала "Природа" и перепечатана в </a:t>
            </a:r>
            <a:r>
              <a:rPr lang="ru-RU" dirty="0" err="1" smtClean="0"/>
              <a:t>кн.:В.И.Вернадский</a:t>
            </a:r>
            <a:r>
              <a:rPr lang="ru-RU" dirty="0" smtClean="0"/>
              <a:t>. Труды по истории науки в России. М., 1988. Публикуется по тексту "Трудов...".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4572008"/>
            <a:ext cx="6357982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честь А.Н. Краснова названа вершина потухшего вулкана в западной части острова Сахалина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http://i.geo-site.ru/node/174?ysclid=lby0uv41bm521490786</a:t>
            </a:r>
            <a:r>
              <a:rPr lang="en-US" sz="1600" dirty="0" smtClean="0"/>
              <a:t> </a:t>
            </a:r>
            <a:r>
              <a:rPr lang="ru-RU" sz="1600" dirty="0" smtClean="0"/>
              <a:t>      «Они открывали Землю!»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857496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http://kimmeria.com/world_library/vavilovkrasnov_29_01.htm</a:t>
            </a:r>
            <a:r>
              <a:rPr lang="ru-RU" dirty="0" smtClean="0"/>
              <a:t> Под тропиками Азии -читать всю книгу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Ботаник в генеральской семье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4071966" cy="521497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Донские казаки Красновы традиционно шли по воинской части, неизменно дорастая до высоких чинов. Но старший сын генерал-лейтенанта Николая Краснова нарушил эту традицию, решив стать естествоиспытателем. С детства он увлекался книгами </a:t>
            </a:r>
            <a:r>
              <a:rPr lang="ru-RU" dirty="0" err="1" smtClean="0"/>
              <a:t>Жюля</a:t>
            </a:r>
            <a:r>
              <a:rPr lang="ru-RU" dirty="0" smtClean="0"/>
              <a:t> Верна, читал и более серьёзную литературу о путешествиях — например, книгу Стэнли "Как я нашёл Ливингстона". </a:t>
            </a:r>
          </a:p>
          <a:p>
            <a:r>
              <a:rPr lang="ru-RU" dirty="0" smtClean="0"/>
              <a:t>Собрал коллекцию бабочек Петербургской губернии  </a:t>
            </a:r>
          </a:p>
          <a:p>
            <a:r>
              <a:rPr lang="ru-RU" dirty="0" smtClean="0"/>
              <a:t>К 19 годам уже выпустил первую научную публикацию — "Очерк жизни обыкновенных насекомых всех отрядов".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286520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https://www.rgo.ru/ru/article/puteshestviya-professora-sadovoda</a:t>
            </a:r>
            <a:endParaRPr lang="ru-RU" dirty="0"/>
          </a:p>
        </p:txBody>
      </p:sp>
      <p:pic>
        <p:nvPicPr>
          <p:cNvPr id="17410" name="Picture 2" descr="D:\Мои документы\НЭУ\Биографии\А.Н. Краснов\Краснов Николай Иванович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928670"/>
            <a:ext cx="1607102" cy="2571769"/>
          </a:xfrm>
          <a:prstGeom prst="rect">
            <a:avLst/>
          </a:prstGeom>
          <a:noFill/>
        </p:spPr>
      </p:pic>
      <p:pic>
        <p:nvPicPr>
          <p:cNvPr id="17411" name="Picture 3" descr="D:\Мои документы\НЭУ\Биографии\А.Н. Краснов\брат А.Н. Красн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554397" cy="2666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468630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В 1881 г. он окончил 1-ю Петербургскую гимназию.</a:t>
            </a:r>
          </a:p>
          <a:p>
            <a:pPr>
              <a:buNone/>
            </a:pPr>
            <a:r>
              <a:rPr lang="ru-RU" dirty="0" smtClean="0"/>
              <a:t>    В 1881-1885 учился на естественном отделении физико-математического факультета Петербургского университета, который </a:t>
            </a:r>
            <a:r>
              <a:rPr lang="ru-RU" dirty="0"/>
              <a:t>о</a:t>
            </a:r>
            <a:r>
              <a:rPr lang="ru-RU" dirty="0" smtClean="0"/>
              <a:t>кончил  со степенью кандидата естественных наук, и был оставлен при университете для подготовки к профессорскому званию.</a:t>
            </a:r>
          </a:p>
          <a:p>
            <a:pPr>
              <a:buNone/>
            </a:pPr>
            <a:r>
              <a:rPr lang="ru-RU" dirty="0" smtClean="0"/>
              <a:t>В    1889 г.  защитил диссертацию на степень магистра ботаники на тему «</a:t>
            </a:r>
            <a:r>
              <a:rPr lang="ru-RU" b="1" dirty="0" smtClean="0"/>
              <a:t>Опыт истории развития флоры южной части Восточного Тянь-Шаня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D:\Мои документы\НЭУ\Биографии\А.Н. Краснов\А.Н. Краснов в Харьковском университе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27240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Мои документы\НЭУ\Биографии\А.Н. Краснов\Бекетов.География расте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72000"/>
            <a:ext cx="2286000" cy="228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29642" cy="58259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Окружение студента Андрея Краснова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4357718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Ему повезло с окружением. С гимназических времён Андрей Краснов дружил с Владимиром Вернадским, а в Петербургском университете, куда он поступил на естественное отделение, его профессорами были </a:t>
            </a:r>
            <a:r>
              <a:rPr lang="ru-RU" b="1" dirty="0" smtClean="0"/>
              <a:t>Василий Докучаев, Андрей Бекетов и Иван Мушкетов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 "Краснов был в числе немногих, которые пошли на естественное отделение по призванию. Натуралист с детства, он впервые в университете нашёл, наконец, то, чего так давно искал его проникавший в природу ум"</a:t>
            </a:r>
            <a:r>
              <a:rPr lang="ru-RU" dirty="0" smtClean="0"/>
              <a:t>, — вспоминал позже Вернадский.</a:t>
            </a:r>
            <a:endParaRPr lang="ru-RU" dirty="0"/>
          </a:p>
        </p:txBody>
      </p:sp>
      <p:pic>
        <p:nvPicPr>
          <p:cNvPr id="5" name="Picture 1" descr="D:\Мои документы\НЭУ\Биографии\В.И. Вернадский\студеческие год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000108"/>
            <a:ext cx="2417772" cy="3384157"/>
          </a:xfrm>
          <a:prstGeom prst="rect">
            <a:avLst/>
          </a:prstGeom>
          <a:noFill/>
        </p:spPr>
      </p:pic>
      <p:pic>
        <p:nvPicPr>
          <p:cNvPr id="7" name="Picture 2" descr="D:\Мои документы\НЭУ\Биографии\В.И. Вернадский\студенты университе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7864" y="4429132"/>
            <a:ext cx="2906136" cy="24288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24268" y="4332744"/>
            <a:ext cx="24908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1400" i="1" dirty="0" smtClean="0"/>
              <a:t>Слева направо лежат:</a:t>
            </a:r>
            <a:r>
              <a:rPr lang="ru-RU" sz="1400" dirty="0" smtClean="0"/>
              <a:t> </a:t>
            </a:r>
          </a:p>
          <a:p>
            <a:pPr algn="r">
              <a:buNone/>
            </a:pPr>
            <a:r>
              <a:rPr lang="ru-RU" sz="1400" dirty="0" smtClean="0"/>
              <a:t>Александр Корнилов</a:t>
            </a:r>
          </a:p>
          <a:p>
            <a:pPr algn="r">
              <a:buNone/>
            </a:pPr>
            <a:r>
              <a:rPr lang="ru-RU" sz="1400" dirty="0" smtClean="0"/>
              <a:t>Сергей Ольденбург, </a:t>
            </a:r>
          </a:p>
          <a:p>
            <a:pPr algn="r">
              <a:buNone/>
            </a:pPr>
            <a:r>
              <a:rPr lang="ru-RU" sz="1400" dirty="0" smtClean="0"/>
              <a:t>Александр </a:t>
            </a:r>
            <a:r>
              <a:rPr lang="ru-RU" sz="1400" dirty="0" err="1" smtClean="0"/>
              <a:t>Обольянинов</a:t>
            </a:r>
            <a:r>
              <a:rPr lang="ru-RU" sz="1400" dirty="0" smtClean="0"/>
              <a:t>; </a:t>
            </a:r>
          </a:p>
          <a:p>
            <a:pPr algn="r">
              <a:buNone/>
            </a:pPr>
            <a:r>
              <a:rPr lang="ru-RU" sz="1400" i="1" dirty="0" smtClean="0"/>
              <a:t>сидят: </a:t>
            </a:r>
            <a:r>
              <a:rPr lang="ru-RU" sz="1400" dirty="0" smtClean="0"/>
              <a:t>Михаил Харламов, </a:t>
            </a:r>
          </a:p>
          <a:p>
            <a:pPr algn="r">
              <a:buNone/>
            </a:pPr>
            <a:r>
              <a:rPr lang="ru-RU" sz="1400" dirty="0" smtClean="0"/>
              <a:t>Николай Ушинский, </a:t>
            </a:r>
          </a:p>
          <a:p>
            <a:pPr algn="r">
              <a:buNone/>
            </a:pPr>
            <a:r>
              <a:rPr lang="ru-RU" sz="1400" dirty="0" smtClean="0"/>
              <a:t>Владимир Вернадский; </a:t>
            </a:r>
          </a:p>
          <a:p>
            <a:pPr algn="r">
              <a:buNone/>
            </a:pPr>
            <a:r>
              <a:rPr lang="ru-RU" sz="1400" i="1" dirty="0" smtClean="0"/>
              <a:t> </a:t>
            </a:r>
            <a:r>
              <a:rPr lang="ru-RU" sz="1400" dirty="0" smtClean="0"/>
              <a:t>князь</a:t>
            </a:r>
            <a:r>
              <a:rPr lang="ru-RU" sz="1400" i="1" dirty="0" smtClean="0"/>
              <a:t> </a:t>
            </a:r>
            <a:r>
              <a:rPr lang="ru-RU" sz="1400" dirty="0" smtClean="0"/>
              <a:t>Дмитрий Шаховской,</a:t>
            </a:r>
          </a:p>
          <a:p>
            <a:pPr algn="r">
              <a:buNone/>
            </a:pPr>
            <a:r>
              <a:rPr lang="ru-RU" sz="1400" dirty="0" smtClean="0"/>
              <a:t> </a:t>
            </a:r>
            <a:r>
              <a:rPr lang="ru-RU" sz="1400" b="1" dirty="0" smtClean="0"/>
              <a:t>Андрей</a:t>
            </a:r>
            <a:r>
              <a:rPr lang="ru-RU" sz="1400" dirty="0" smtClean="0"/>
              <a:t> </a:t>
            </a:r>
            <a:r>
              <a:rPr lang="ru-RU" sz="1400" b="1" dirty="0" smtClean="0"/>
              <a:t>Краснов</a:t>
            </a:r>
            <a:r>
              <a:rPr lang="ru-RU" sz="1400" dirty="0" smtClean="0"/>
              <a:t>, </a:t>
            </a:r>
          </a:p>
          <a:p>
            <a:pPr algn="r">
              <a:buNone/>
            </a:pPr>
            <a:r>
              <a:rPr lang="ru-RU" sz="1400" dirty="0" smtClean="0"/>
              <a:t>Сергей </a:t>
            </a:r>
            <a:r>
              <a:rPr lang="ru-RU" sz="1400" dirty="0" err="1" smtClean="0"/>
              <a:t>Крыжановский</a:t>
            </a:r>
            <a:r>
              <a:rPr lang="ru-RU" sz="1400" dirty="0" smtClean="0"/>
              <a:t>, </a:t>
            </a:r>
          </a:p>
          <a:p>
            <a:pPr algn="r">
              <a:buNone/>
            </a:pPr>
            <a:r>
              <a:rPr lang="ru-RU" sz="1400" dirty="0" smtClean="0"/>
              <a:t>Федор Ольденбург. </a:t>
            </a:r>
            <a:r>
              <a:rPr lang="ru-RU" sz="1400" i="1" dirty="0" smtClean="0"/>
              <a:t>1884 г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1928802"/>
            <a:ext cx="2928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Еще до </a:t>
            </a:r>
            <a:r>
              <a:rPr lang="ru-RU" sz="1400" dirty="0" smtClean="0"/>
              <a:t>окончания </a:t>
            </a:r>
            <a:r>
              <a:rPr lang="ru-RU" sz="1200" dirty="0" smtClean="0"/>
              <a:t>университета </a:t>
            </a:r>
            <a:r>
              <a:rPr lang="ru-RU" sz="1400" dirty="0" smtClean="0"/>
              <a:t>по</a:t>
            </a:r>
            <a:r>
              <a:rPr lang="ru-RU" sz="1200" dirty="0" smtClean="0"/>
              <a:t> </a:t>
            </a:r>
            <a:r>
              <a:rPr lang="ru-RU" sz="1400" dirty="0" smtClean="0"/>
              <a:t>приглашению</a:t>
            </a:r>
            <a:r>
              <a:rPr lang="ru-RU" sz="1200" dirty="0" smtClean="0"/>
              <a:t> Дмитрия Ивановича Шаховского А.Краснов вместе с В.Вернадским вошли в один из петербургских народнических кружков. Целью кружка ставилось изучение народной литературы и "литературы для народа" в прошлом и настоящем, составление общих и рекомендательных каталогов, издание книг для народа. В кружок входили разные люди, главным же образом - кончающие или окончившие  университет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1071546"/>
            <a:ext cx="2118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Андрей</a:t>
            </a:r>
            <a:r>
              <a:rPr lang="ru-RU" sz="1400" dirty="0" smtClean="0"/>
              <a:t> </a:t>
            </a:r>
            <a:r>
              <a:rPr lang="ru-RU" sz="1400" b="1" dirty="0" smtClean="0"/>
              <a:t>Краснов (слева) с сокурсниками после сдачи экзамена Д.И. </a:t>
            </a:r>
            <a:r>
              <a:rPr lang="ru-RU" sz="1400" b="1" dirty="0" err="1" smtClean="0"/>
              <a:t>Менеделееву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00438"/>
            <a:ext cx="3786214" cy="314324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Уже со второго курса университета Краснов начал активно путешествовать. В 1882 году он стал участником экспедиции по Алтайскому горному округу, организованной Министерством двора. Тогда начинающий ботаник собирал растения в южной части Томской губернии. </a:t>
            </a:r>
          </a:p>
          <a:p>
            <a:r>
              <a:rPr lang="ru-RU" dirty="0" smtClean="0"/>
              <a:t>Годом позже он под руководством Докучаева проводил геоботанические исследования в Нижегородской и Полтавской губерниях.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08874" y="3037755"/>
            <a:ext cx="3643306" cy="375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ru-RU" sz="1400" dirty="0" smtClean="0"/>
              <a:t> Краснов А.Н. Материалы для знакомства с флорою северной границы черноземного пространства. Отчет Санкт- Петербургскому обществу естествоиспытателей об экскурсии в восточной части Нижегородской и прилегающих к ней уездах Смоленской губернии // Труды Санкт-Петербургского общества естествоиспытателей. 1884а. Т. 15.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2. С. 637–666. </a:t>
            </a:r>
          </a:p>
          <a:p>
            <a:pPr indent="273050"/>
            <a:r>
              <a:rPr lang="ru-RU" sz="1400" dirty="0" smtClean="0"/>
              <a:t>Краснов А.Н. Общий характер растительности в </a:t>
            </a:r>
            <a:r>
              <a:rPr lang="ru-RU" sz="1400" dirty="0" err="1" smtClean="0"/>
              <a:t>Сергачском</a:t>
            </a:r>
            <a:r>
              <a:rPr lang="ru-RU" sz="1400" dirty="0" smtClean="0"/>
              <a:t> уезде // Материалы к оценке</a:t>
            </a:r>
            <a:br>
              <a:rPr lang="ru-RU" sz="1400" dirty="0" smtClean="0"/>
            </a:br>
            <a:r>
              <a:rPr lang="ru-RU" sz="1400" dirty="0" smtClean="0"/>
              <a:t>земель Нижегородской губернии. Естественно- историческая часть. Отчет Нижегородскому губ. земству.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3. </a:t>
            </a:r>
            <a:r>
              <a:rPr lang="ru-RU" sz="1400" dirty="0" err="1" smtClean="0"/>
              <a:t>Сергачский</a:t>
            </a:r>
            <a:r>
              <a:rPr lang="ru-RU" sz="1400" dirty="0" smtClean="0"/>
              <a:t> уезд. СПб., 1884б. С. 136–146</a:t>
            </a:r>
            <a:endParaRPr lang="ru-RU" sz="1400" dirty="0"/>
          </a:p>
        </p:txBody>
      </p:sp>
      <p:pic>
        <p:nvPicPr>
          <p:cNvPr id="6" name="Picture 2" descr="D:\Мои документы\НЭУ\Биографии\В.И. Вернадский\Полтавская экспеди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5"/>
            <a:ext cx="4094782" cy="25423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457200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Краснов А.Н. Об условиях географического распространения черноземной флоры в России // Известия Русского географического общества. 1886а. Т. 22. С. 165–166.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Краснов А.Н. Очерк дикой и культурной растительности Нижегородской губернии // Материалы к оценке земель Ниже городской губернии. Естественно- историческая часть. Отчет Нижегородскому губернскому земству.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14. СПб., 1886б. С. 1–95 с. (отд. </a:t>
            </a:r>
            <a:r>
              <a:rPr lang="ru-RU" sz="1400" dirty="0" err="1" smtClean="0"/>
              <a:t>паг</a:t>
            </a:r>
            <a:r>
              <a:rPr lang="ru-RU" sz="1400" dirty="0" smtClean="0"/>
              <a:t>.)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Краснов А.Н. </a:t>
            </a:r>
            <a:r>
              <a:rPr lang="ru-RU" sz="1400" dirty="0" err="1" smtClean="0"/>
              <a:t>Ботанико</a:t>
            </a:r>
            <a:r>
              <a:rPr lang="ru-RU" sz="1400" dirty="0" smtClean="0"/>
              <a:t>- географический очерк Полтавской губернии // Материалы к оценке</a:t>
            </a:r>
            <a:br>
              <a:rPr lang="ru-RU" sz="1400" dirty="0" smtClean="0"/>
            </a:br>
            <a:r>
              <a:rPr lang="ru-RU" sz="1400" dirty="0" smtClean="0"/>
              <a:t>земель Полтавской губ. Естественноисторическая часть. </a:t>
            </a:r>
            <a:r>
              <a:rPr lang="ru-RU" sz="1400" dirty="0" err="1" smtClean="0"/>
              <a:t>Вып</a:t>
            </a:r>
            <a:r>
              <a:rPr lang="ru-RU" sz="1400" dirty="0" smtClean="0"/>
              <a:t>. 14. Полтава: Изд. Полтавского губ.</a:t>
            </a:r>
            <a:br>
              <a:rPr lang="ru-RU" sz="1400" dirty="0" smtClean="0"/>
            </a:br>
            <a:r>
              <a:rPr lang="ru-RU" sz="1400" dirty="0" smtClean="0"/>
              <a:t>земства, 1894. С. 369-51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Окружение А.Н. Краснова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3429000"/>
            <a:ext cx="3357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Иван Васильевич Мушкетов </a:t>
            </a:r>
            <a:r>
              <a:rPr lang="ru-RU" sz="1600" dirty="0" smtClean="0"/>
              <a:t>— крупнейший русский геолог и </a:t>
            </a:r>
            <a:r>
              <a:rPr lang="ru-RU" sz="1600" dirty="0" err="1" smtClean="0"/>
              <a:t>физико-географ</a:t>
            </a:r>
            <a:r>
              <a:rPr lang="ru-RU" sz="1600" dirty="0" smtClean="0"/>
              <a:t>, исследователь Средней Азии, Прикаспийских степей, Кавказа и ряда других районов нашей страны, основоположник отечественной сейсмологии и организатор сейсмической службы, автор классического труда «Физическая геология» и один из зачинателей русской геоморфологии…» </a:t>
            </a:r>
            <a:endParaRPr lang="ru-RU" sz="1600" dirty="0"/>
          </a:p>
        </p:txBody>
      </p:sp>
      <p:pic>
        <p:nvPicPr>
          <p:cNvPr id="19458" name="Picture 2" descr="D:\Мои документы\НЭУ\Биографии\А.Н. Краснов\И.В. Мушке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857232"/>
            <a:ext cx="1983471" cy="25098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928670"/>
            <a:ext cx="55007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«…невозможно было отделить, говоря о </a:t>
            </a:r>
            <a:r>
              <a:rPr lang="ru-RU" sz="1400" dirty="0" err="1" smtClean="0"/>
              <a:t>Мушкетове</a:t>
            </a:r>
            <a:r>
              <a:rPr lang="ru-RU" sz="1400" dirty="0" smtClean="0"/>
              <a:t>, где кончался геолог и начинался чистый географ, так тесно были сплетены в нем обе специальности», при этом физическая геология в его понимании  представлялась «только частью более обширной науки — физического землеведения, рассматривающего землю как тело природы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500306"/>
            <a:ext cx="5214974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В 1884 — 1885 гг. Иван Васильевич организовал геологическое исследование Калмыцкой степи от г. Царицына [Сталинграда] до Астрахани.  Отчет об этом исследовании  дополняет </a:t>
            </a:r>
            <a:r>
              <a:rPr lang="ru-RU" sz="1600" b="1" dirty="0" smtClean="0"/>
              <a:t>отчет</a:t>
            </a:r>
            <a:r>
              <a:rPr lang="ru-RU" sz="1600" dirty="0" smtClean="0"/>
              <a:t> о физико-географических исследованиях степи, выполненных </a:t>
            </a:r>
            <a:r>
              <a:rPr lang="ru-RU" sz="1600" b="1" dirty="0" smtClean="0"/>
              <a:t>А. Н. Красновым</a:t>
            </a:r>
            <a:r>
              <a:rPr lang="ru-RU" sz="1600" dirty="0" smtClean="0"/>
              <a:t>.</a:t>
            </a:r>
          </a:p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1774" y="940645"/>
            <a:ext cx="11334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4380681"/>
            <a:ext cx="5214974" cy="247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1884г.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вновь добрался до Алтая, где собрал внушительный гербарий. 375 листов этой коллекции до сих пор хранятся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Гербарии имени И. П. Бородина Санкт-Петербургской лесотехнической академии.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"О происхождении чернозёма", законченная Красновым в 1884 году, получила золотую медаль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Научные взгляды молодого магистра ботаники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28" y="1181910"/>
            <a:ext cx="4786314" cy="567609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              Исследование «</a:t>
            </a:r>
            <a:r>
              <a:rPr lang="ru-RU" b="1" dirty="0" smtClean="0"/>
              <a:t>Опыт истории развития флоры южной части Восточного Тянь-Шаня</a:t>
            </a:r>
            <a:r>
              <a:rPr lang="ru-RU" dirty="0" smtClean="0"/>
              <a:t>» награждено Золотой медалью  Русского Географического общества. В этой работе, Краснов подошел к изучению растительного покрова как географ-эволюционист; он рассматривал растительность с динамической точки зрения, широко применяя метод сравнительной геоботаники, под которой он понимал учение о зависимости между характером ботанических формаций растительного царства и жизнью и историей горных пород, служащих этим формациям почвой.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По Краснову, флора, или «</a:t>
            </a:r>
            <a:r>
              <a:rPr lang="ru-RU" dirty="0" smtClean="0">
                <a:solidFill>
                  <a:srgbClr val="C00000"/>
                </a:solidFill>
              </a:rPr>
              <a:t>научный инвентарь растительного населения определенной территории Земли</a:t>
            </a:r>
            <a:r>
              <a:rPr lang="ru-RU" dirty="0" smtClean="0"/>
              <a:t>», исторически неоднородна и состоит из: 1) не изменившихся с третичного времени видов растений; 2) видов растений, переработанных под влиянием изменений внешних условий, и 3) видов-мигрантов (переселенцев). Для различных стран соотношение этих слагаемых неодинаково.</a:t>
            </a:r>
          </a:p>
          <a:p>
            <a:pPr>
              <a:buNone/>
            </a:pPr>
            <a:r>
              <a:rPr lang="ru-RU" dirty="0" smtClean="0"/>
              <a:t>             Флора Тянь-Шаня, по Краснову, представляет пример постепенного приспособления к сухости и контрастности климата, вызванных постепенным увеличением материковых масс. Краснов считал, что Тянь-Шань явился резервуаром «перерождения» </a:t>
            </a:r>
            <a:r>
              <a:rPr lang="ru-RU" dirty="0" err="1" smtClean="0"/>
              <a:t>гидрофилов</a:t>
            </a:r>
            <a:r>
              <a:rPr lang="ru-RU" dirty="0" smtClean="0"/>
              <a:t> в ксерофилы. </a:t>
            </a:r>
          </a:p>
          <a:p>
            <a:pPr>
              <a:buNone/>
            </a:pPr>
            <a:r>
              <a:rPr lang="ru-RU" dirty="0" smtClean="0"/>
              <a:t>               В качестве примера он </a:t>
            </a:r>
            <a:r>
              <a:rPr lang="ru-RU" dirty="0" err="1" smtClean="0"/>
              <a:t>монографически</a:t>
            </a:r>
            <a:r>
              <a:rPr lang="ru-RU" dirty="0" smtClean="0"/>
              <a:t> изучил род растений – </a:t>
            </a:r>
            <a:r>
              <a:rPr lang="ru-RU" dirty="0" err="1" smtClean="0"/>
              <a:t>курчавку</a:t>
            </a:r>
            <a:r>
              <a:rPr lang="ru-RU" dirty="0" smtClean="0"/>
              <a:t> или гречишник (</a:t>
            </a:r>
            <a:r>
              <a:rPr lang="ru-RU" dirty="0" err="1" smtClean="0"/>
              <a:t>Atraphaxis</a:t>
            </a:r>
            <a:r>
              <a:rPr lang="ru-RU" dirty="0" smtClean="0"/>
              <a:t>), прототипом которого он принимал гидрофильный вид </a:t>
            </a:r>
            <a:r>
              <a:rPr lang="ru-RU" dirty="0" err="1" smtClean="0"/>
              <a:t>Atraphaxis</a:t>
            </a:r>
            <a:r>
              <a:rPr lang="ru-RU" dirty="0" smtClean="0"/>
              <a:t> </a:t>
            </a:r>
            <a:r>
              <a:rPr lang="ru-RU" dirty="0" err="1" smtClean="0"/>
              <a:t>Muschketovi</a:t>
            </a:r>
            <a:r>
              <a:rPr lang="ru-RU" dirty="0" smtClean="0"/>
              <a:t>. Много внимания в этой работе уделил Краснов </a:t>
            </a:r>
            <a:r>
              <a:rPr lang="ru-RU" b="1" dirty="0" smtClean="0"/>
              <a:t>сравнению</a:t>
            </a:r>
            <a:r>
              <a:rPr lang="ru-RU" dirty="0" smtClean="0"/>
              <a:t> высокогорной флоры Тянь-Шаня с высокогорными флорами Альп и Алтая; характерной особенностью Тянь-Шаня, по Краснову, являются «альпийские прерии», схожие с черноземной степью. </a:t>
            </a:r>
            <a:endParaRPr lang="ru-RU" dirty="0"/>
          </a:p>
        </p:txBody>
      </p:sp>
      <p:pic>
        <p:nvPicPr>
          <p:cNvPr id="7" name="Picture 5" descr="D:\Мои документы\НЭУ\Биографии\А.Н. Краснов\1280px-Atraphaxis_frutescens_43622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4073522" cy="27146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4143380"/>
            <a:ext cx="389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курчавка</a:t>
            </a:r>
            <a:r>
              <a:rPr lang="ru-RU" dirty="0" smtClean="0"/>
              <a:t> или гречишник (</a:t>
            </a:r>
            <a:r>
              <a:rPr lang="ru-RU" dirty="0" err="1" smtClean="0"/>
              <a:t>Atraphaxis</a:t>
            </a:r>
            <a:r>
              <a:rPr lang="ru-RU" dirty="0" smtClean="0"/>
              <a:t>),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пустынь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1071546"/>
            <a:ext cx="3400420" cy="50435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этой же работе Краснов дал одну из первых классификаций равнинных пустынь Средней Азии, среди которых он различал следующие их типы: глинистые травяные, каменистые (щебневые и галечные), песчаные, солонцовые (солончаковые), такыры.</a:t>
            </a:r>
          </a:p>
          <a:p>
            <a:endParaRPr lang="ru-RU" dirty="0"/>
          </a:p>
        </p:txBody>
      </p:sp>
      <p:pic>
        <p:nvPicPr>
          <p:cNvPr id="21510" name="Picture 6" descr="D:\Мои документы\НЭУ\Биографии\А.Н. Краснов\песчаные пусмтын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00108"/>
            <a:ext cx="2498354" cy="1666610"/>
          </a:xfrm>
          <a:prstGeom prst="rect">
            <a:avLst/>
          </a:prstGeom>
          <a:noFill/>
        </p:spPr>
      </p:pic>
      <p:pic>
        <p:nvPicPr>
          <p:cNvPr id="12" name="Picture 2" descr="D:\Мои документы\НЭУ\Биографии\А.Н. Краснов\такы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000108"/>
            <a:ext cx="2214578" cy="1661349"/>
          </a:xfrm>
          <a:prstGeom prst="rect">
            <a:avLst/>
          </a:prstGeom>
          <a:noFill/>
        </p:spPr>
      </p:pic>
      <p:pic>
        <p:nvPicPr>
          <p:cNvPr id="21512" name="Picture 8" descr="D:\Мои документы\НЭУ\Биографии\А.Н. Краснов\солонча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86058"/>
            <a:ext cx="2500330" cy="1875248"/>
          </a:xfrm>
          <a:prstGeom prst="rect">
            <a:avLst/>
          </a:prstGeom>
          <a:noFill/>
        </p:spPr>
      </p:pic>
      <p:pic>
        <p:nvPicPr>
          <p:cNvPr id="14" name="Picture 2" descr="D:\Мои документы\НЭУ\Биографии\А.Н. Краснов\каменистые пусты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857496"/>
            <a:ext cx="2608654" cy="1739103"/>
          </a:xfrm>
          <a:prstGeom prst="rect">
            <a:avLst/>
          </a:prstGeom>
          <a:noFill/>
        </p:spPr>
      </p:pic>
      <p:pic>
        <p:nvPicPr>
          <p:cNvPr id="21513" name="Picture 9" descr="D:\Мои документы\НЭУ\Биографии\А.Н. Краснов\Карта А.Краснова-преподавател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9669" y="4084708"/>
            <a:ext cx="3546476" cy="27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2439</Words>
  <Application>Microsoft Office PowerPoint</Application>
  <PresentationFormat>Экран (4:3)</PresentationFormat>
  <Paragraphs>121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Андрей Николаевич  Краснов </vt:lpstr>
      <vt:lpstr>Презентация PowerPoint</vt:lpstr>
      <vt:lpstr>Ботаник в генеральской семье </vt:lpstr>
      <vt:lpstr>Образование</vt:lpstr>
      <vt:lpstr>Окружение студента Андрея Краснова</vt:lpstr>
      <vt:lpstr>Презентация PowerPoint</vt:lpstr>
      <vt:lpstr>Окружение А.Н. Краснова</vt:lpstr>
      <vt:lpstr>Научные взгляды молодого магистра ботаники</vt:lpstr>
      <vt:lpstr>Классификация пустынь</vt:lpstr>
      <vt:lpstr>1889-1912г.г. Профессор географии Харьковского университета</vt:lpstr>
      <vt:lpstr>Учебно-методическая деятельность</vt:lpstr>
      <vt:lpstr>Учебник по общему землеведению</vt:lpstr>
      <vt:lpstr>Главнейшие экспедиции, совершенные Красновым</vt:lpstr>
      <vt:lpstr>Презентация PowerPoint</vt:lpstr>
      <vt:lpstr>«Чайные округи субтропических областей Азии»</vt:lpstr>
      <vt:lpstr>Наследие А. Н. Краснова</vt:lpstr>
      <vt:lpstr>Художественный талант ученого-писателя</vt:lpstr>
      <vt:lpstr>Батумский Ботанический сад</vt:lpstr>
      <vt:lpstr>Живой памятник подвигу ученого</vt:lpstr>
      <vt:lpstr>В конце 1915 г. к В.И.Вернадскому обратился редактор журнала "Природа" Н.К.Кольцов с просьбой подготовить статью с А.Н.Краснове. ...</vt:lpstr>
      <vt:lpstr> Что прочитать о жизни и творчестве А.Н.Краснова  </vt:lpstr>
      <vt:lpstr>ссылки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Николаевич  Краснов  (1862—1915)</dc:title>
  <dc:creator>Irina</dc:creator>
  <cp:lastModifiedBy>Ludmila</cp:lastModifiedBy>
  <cp:revision>6</cp:revision>
  <dcterms:created xsi:type="dcterms:W3CDTF">2022-12-08T17:41:09Z</dcterms:created>
  <dcterms:modified xsi:type="dcterms:W3CDTF">2023-04-05T17:06:43Z</dcterms:modified>
</cp:coreProperties>
</file>