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9" r:id="rId5"/>
    <p:sldId id="268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invest.ru/files/articles/pdf/creative.pd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1432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Природные ландшафты Ростовской области - как объект </a:t>
            </a:r>
            <a:r>
              <a:rPr lang="ru-RU" sz="3600" b="1" dirty="0" err="1" smtClean="0">
                <a:solidFill>
                  <a:srgbClr val="008000"/>
                </a:solidFill>
              </a:rPr>
              <a:t>этноэкологического</a:t>
            </a:r>
            <a:r>
              <a:rPr lang="ru-RU" sz="3600" b="1" dirty="0" smtClean="0">
                <a:solidFill>
                  <a:srgbClr val="008000"/>
                </a:solidFill>
              </a:rPr>
              <a:t> туризма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714884"/>
            <a:ext cx="7058052" cy="16145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И.Ф. Черкашина,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к.г.н. , директор РРОО «</a:t>
            </a:r>
            <a:r>
              <a:rPr lang="ru-RU" sz="2400" dirty="0" err="1" smtClean="0">
                <a:solidFill>
                  <a:srgbClr val="7030A0"/>
                </a:solidFill>
              </a:rPr>
              <a:t>Экоправо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968841" cy="10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Мои документы\150 культур Дона 2019-2020\Проектный офис\ЛОГОТИПЫ УЧАСТНИКОВ\эмблема направления  Литературный марафо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1034819" cy="98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85728"/>
            <a:ext cx="1500198" cy="10001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14290"/>
            <a:ext cx="10323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643834" y="1285860"/>
            <a:ext cx="13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Лаборатория </a:t>
            </a:r>
          </a:p>
          <a:p>
            <a:pPr algn="ctr"/>
            <a:r>
              <a:rPr lang="ru-RU" sz="1200" dirty="0" smtClean="0"/>
              <a:t>образов природы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928802"/>
            <a:ext cx="4444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IV </a:t>
            </a:r>
            <a:r>
              <a:rPr lang="ru-RU" sz="2000" b="1" dirty="0" smtClean="0"/>
              <a:t>Научно-практическая конференция</a:t>
            </a:r>
          </a:p>
          <a:p>
            <a:pPr algn="ctr"/>
            <a:r>
              <a:rPr lang="ru-RU" sz="2000" b="1" dirty="0" err="1" smtClean="0"/>
              <a:t>Этноэкологический</a:t>
            </a:r>
            <a:r>
              <a:rPr lang="ru-RU" sz="2000" b="1" dirty="0" smtClean="0"/>
              <a:t> туризм </a:t>
            </a:r>
          </a:p>
          <a:p>
            <a:pPr algn="ctr"/>
            <a:r>
              <a:rPr lang="ru-RU" sz="2000" b="1" dirty="0" smtClean="0"/>
              <a:t>на Юге России. Ростовская область</a:t>
            </a:r>
            <a:endParaRPr lang="ru-RU" sz="20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285984" y="357166"/>
            <a:ext cx="857256" cy="857256"/>
            <a:chOff x="3243638" y="48035"/>
            <a:chExt cx="1468710" cy="1468710"/>
          </a:xfrm>
        </p:grpSpPr>
        <p:sp>
          <p:nvSpPr>
            <p:cNvPr id="12" name="Овал 11"/>
            <p:cNvSpPr/>
            <p:nvPr/>
          </p:nvSpPr>
          <p:spPr>
            <a:xfrm>
              <a:off x="3243638" y="48035"/>
              <a:ext cx="1468710" cy="146871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519022" y="332302"/>
              <a:ext cx="963841" cy="943781"/>
            </a:xfrm>
            <a:prstGeom prst="rect">
              <a:avLst/>
            </a:prstGeom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828" tIns="63500" rIns="80828" bIns="6350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rgbClr val="008000"/>
                  </a:solidFill>
                  <a:latin typeface="CyrillicOld" pitchFamily="2" charset="0"/>
                </a:rPr>
                <a:t>Э</a:t>
              </a:r>
              <a:r>
                <a:rPr lang="ru-RU" dirty="0" smtClean="0">
                  <a:solidFill>
                    <a:srgbClr val="008000"/>
                  </a:solidFill>
                  <a:latin typeface="CyrillicOld" pitchFamily="2" charset="0"/>
                </a:rPr>
                <a:t>П</a:t>
              </a:r>
              <a:endParaRPr lang="ru-RU" dirty="0">
                <a:solidFill>
                  <a:srgbClr val="008000"/>
                </a:solidFill>
                <a:latin typeface="CyrillicOld" pitchFamily="2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00628" y="1071546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/>
              <a:t>Библиографический марафон </a:t>
            </a:r>
          </a:p>
          <a:p>
            <a:pPr algn="ctr"/>
            <a:r>
              <a:rPr lang="ru-RU" sz="1000" dirty="0" smtClean="0"/>
              <a:t>«Собери свой каталог»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1285860"/>
            <a:ext cx="1368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РРОО «</a:t>
            </a:r>
            <a:r>
              <a:rPr lang="ru-RU" sz="1200" dirty="0" err="1" smtClean="0">
                <a:solidFill>
                  <a:srgbClr val="7030A0"/>
                </a:solidFill>
              </a:rPr>
              <a:t>Экоправо</a:t>
            </a:r>
            <a:r>
              <a:rPr lang="ru-RU" sz="1200" dirty="0" smtClean="0">
                <a:solidFill>
                  <a:srgbClr val="7030A0"/>
                </a:solidFill>
              </a:rPr>
              <a:t>»</a:t>
            </a:r>
            <a:endParaRPr lang="ru-RU" sz="1200" dirty="0"/>
          </a:p>
        </p:txBody>
      </p:sp>
      <p:pic>
        <p:nvPicPr>
          <p:cNvPr id="21" name="Picture 2" descr="D:\Мои документы\Ассоциация 150 культур Дона\ДГПБ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62694"/>
            <a:ext cx="1428760" cy="1428760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1429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786578" y="1071546"/>
            <a:ext cx="1142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8000"/>
                </a:solidFill>
              </a:rPr>
              <a:t>Народный экологический университет</a:t>
            </a:r>
            <a:endParaRPr lang="ru-RU" sz="1000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D:\Мои документы\Экомост\МАТЮР\эмблема МАТЮ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1928802"/>
            <a:ext cx="938212" cy="93408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500562" y="5857892"/>
            <a:ext cx="177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 апреля 2022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Мои документы\НЭУ\2022\1614579987_37-p-zamknutoe-prostranstvo-art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2507022"/>
          </a:xfrm>
          <a:prstGeom prst="rect">
            <a:avLst/>
          </a:prstGeom>
          <a:noFill/>
        </p:spPr>
      </p:pic>
      <p:pic>
        <p:nvPicPr>
          <p:cNvPr id="16" name="Picture 4" descr="D:\Мои документы\НЭУ\2022\zamknutoe-prostranstvo-art-kartinki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0438"/>
            <a:ext cx="3428999" cy="3357562"/>
          </a:xfrm>
          <a:prstGeom prst="rect">
            <a:avLst/>
          </a:prstGeom>
          <a:noFill/>
        </p:spPr>
      </p:pic>
      <p:pic>
        <p:nvPicPr>
          <p:cNvPr id="1030" name="Picture 6" descr="D:\Мои документы\НЭУ\2022\1614580053_45-p-zamknutoe-prostranstvo-art-kartinki-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7169" y="3532578"/>
            <a:ext cx="6186831" cy="3325422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858280" cy="211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2020-2021г.г. Пандемия  показали нам границы наших желаний и наших возможностей приспосабливаться к новым условиям, искать смыслы внутри себя</a:t>
            </a:r>
          </a:p>
        </p:txBody>
      </p:sp>
      <p:pic>
        <p:nvPicPr>
          <p:cNvPr id="6" name="Picture 2" descr="D:\Мои документы\НЭУ\2022\4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0"/>
            <a:ext cx="3287315" cy="2191544"/>
          </a:xfrm>
          <a:prstGeom prst="rect">
            <a:avLst/>
          </a:prstGeom>
          <a:noFill/>
        </p:spPr>
      </p:pic>
      <p:pic>
        <p:nvPicPr>
          <p:cNvPr id="1027" name="Picture 3" descr="D:\Мои документы\НЭУ\2022\businessman-in-the-cage-business-concept-0025042184-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631538"/>
            <a:ext cx="1637185" cy="1226462"/>
          </a:xfrm>
          <a:prstGeom prst="rect">
            <a:avLst/>
          </a:prstGeom>
          <a:noFill/>
        </p:spPr>
      </p:pic>
      <p:pic>
        <p:nvPicPr>
          <p:cNvPr id="1028" name="Picture 4" descr="D:\Мои документы\НЭУ\2022\1614580035_14-p-zamknutoe-prostranstvo-art-kartinki-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5" y="5370542"/>
            <a:ext cx="2214578" cy="1487458"/>
          </a:xfrm>
          <a:prstGeom prst="rect">
            <a:avLst/>
          </a:prstGeom>
          <a:noFill/>
        </p:spPr>
      </p:pic>
      <p:pic>
        <p:nvPicPr>
          <p:cNvPr id="1029" name="Picture 5" descr="D:\Мои документы\НЭУ\2022\1614580025_5-p-zamknutoe-prostranstvo-art-kartinki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579934" y="3294190"/>
            <a:ext cx="1769817" cy="2214578"/>
          </a:xfrm>
          <a:prstGeom prst="rect">
            <a:avLst/>
          </a:prstGeom>
          <a:noFill/>
        </p:spPr>
      </p:pic>
      <p:pic>
        <p:nvPicPr>
          <p:cNvPr id="1032" name="Picture 8" descr="D:\Мои документы\НЭУ\2022\1614580079_33-p-zamknutoe-prostranstvo-art-kartinki-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478" y="0"/>
            <a:ext cx="1455126" cy="2125354"/>
          </a:xfrm>
          <a:prstGeom prst="rect">
            <a:avLst/>
          </a:prstGeom>
          <a:noFill/>
        </p:spPr>
      </p:pic>
      <p:pic>
        <p:nvPicPr>
          <p:cNvPr id="1033" name="Picture 9" descr="D:\Мои документы\НЭУ\2022\bp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0"/>
            <a:ext cx="2095494" cy="208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Цель конференции: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Исследование пространства </a:t>
            </a:r>
            <a:r>
              <a:rPr lang="ru-RU" sz="3200" dirty="0" err="1" smtClean="0">
                <a:solidFill>
                  <a:srgbClr val="FF0000"/>
                </a:solidFill>
              </a:rPr>
              <a:t>креативной</a:t>
            </a:r>
            <a:r>
              <a:rPr lang="ru-RU" sz="3200" dirty="0" smtClean="0">
                <a:solidFill>
                  <a:srgbClr val="FF0000"/>
                </a:solidFill>
              </a:rPr>
              <a:t> индустрии в туризме</a:t>
            </a:r>
          </a:p>
          <a:p>
            <a:pPr algn="ctr">
              <a:buFont typeface="Arial" pitchFamily="34" charset="0"/>
              <a:buChar char="•"/>
            </a:pP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«Зачем заниматься </a:t>
            </a:r>
            <a:r>
              <a:rPr lang="ru-RU" dirty="0" err="1" smtClean="0"/>
              <a:t>креативными</a:t>
            </a:r>
            <a:r>
              <a:rPr lang="ru-RU" dirty="0" smtClean="0"/>
              <a:t> и тем более культурными индустриями сегодня, когда обострились столь многие серьезные политические и экономические вопросы?»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643182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https://expertsouth.ru/articles/15-punktov-dlya-dorozhnoy-karty-razvitiya-kulturnykh-industriy-na-yuge-rossii/</a:t>
            </a:r>
            <a:endParaRPr lang="ru-RU" sz="1200" dirty="0"/>
          </a:p>
        </p:txBody>
      </p:sp>
      <p:pic>
        <p:nvPicPr>
          <p:cNvPr id="3076" name="Picture 4" descr="D:\Мои документы\ЭКОПРАВО\2021\Форум Умный город\Креативные индуст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857364"/>
            <a:ext cx="3010231" cy="162158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57224" y="6000768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Как работает «экономика трансформаций — постоянные изменения в условиях непрерывных кризисов» ?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0" y="3857628"/>
            <a:ext cx="8358214" cy="2000264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err="1" smtClean="0"/>
              <a:t>Креативность</a:t>
            </a:r>
            <a:r>
              <a:rPr lang="ru-RU" sz="2000" dirty="0" smtClean="0"/>
              <a:t> — способность создавать новые формы, новые идеи, новые представления, новые цели, находить новые, нестандартные решения. Эти качества нужны во всех видах деятельности, и их роль возрастает в экономике трансформаций — постоянных изменений в условиях непрерывных кризисов.</a:t>
            </a:r>
          </a:p>
          <a:p>
            <a:r>
              <a:rPr lang="ru-RU" sz="2000" dirty="0" smtClean="0"/>
              <a:t>Традиционных ресурсов (деньги, люди) на Юге немного, поэтому </a:t>
            </a:r>
            <a:r>
              <a:rPr lang="ru-RU" sz="2000" dirty="0" err="1" smtClean="0"/>
              <a:t>креативное</a:t>
            </a:r>
            <a:r>
              <a:rPr lang="ru-RU" sz="2000" dirty="0" smtClean="0"/>
              <a:t> мышление требует использовать другие преимущества региона: </a:t>
            </a:r>
            <a:r>
              <a:rPr lang="ru-RU" sz="2000" dirty="0" err="1" smtClean="0"/>
              <a:t>креативную</a:t>
            </a:r>
            <a:r>
              <a:rPr lang="ru-RU" sz="2000" dirty="0" smtClean="0"/>
              <a:t> предпринимательскую активность, природу и климат для продвижения научных идей, локализации лучшей мировой практики. </a:t>
            </a:r>
            <a:r>
              <a:rPr lang="ru-RU" sz="2000" dirty="0" smtClean="0">
                <a:hlinkClick r:id="rId3"/>
              </a:rPr>
              <a:t>Было бы здорово, если бы и создатели </a:t>
            </a:r>
            <a:r>
              <a:rPr lang="ru-RU" sz="2000" dirty="0" err="1" smtClean="0">
                <a:hlinkClick r:id="rId3"/>
              </a:rPr>
              <a:t>креативных</a:t>
            </a:r>
            <a:r>
              <a:rPr lang="ru-RU" sz="2000" dirty="0" smtClean="0">
                <a:hlinkClick r:id="rId3"/>
              </a:rPr>
              <a:t> пространств, бизнес и власть осознали всю </a:t>
            </a:r>
            <a:r>
              <a:rPr lang="ru-RU" sz="2000" dirty="0" err="1" smtClean="0">
                <a:hlinkClick r:id="rId3"/>
              </a:rPr>
              <a:t>креативную</a:t>
            </a:r>
            <a:r>
              <a:rPr lang="ru-RU" sz="2000" dirty="0" smtClean="0">
                <a:hlinkClick r:id="rId3"/>
              </a:rPr>
              <a:t> траекторию для юга России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429000"/>
            <a:ext cx="504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В.Высоков «</a:t>
            </a:r>
            <a:r>
              <a:rPr lang="ru-RU" b="1" dirty="0" err="1" smtClean="0"/>
              <a:t>Креативное</a:t>
            </a:r>
            <a:r>
              <a:rPr lang="ru-RU" b="1" dirty="0" smtClean="0"/>
              <a:t> самосознание региона»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Естественные решения не требуют «</a:t>
            </a:r>
            <a:r>
              <a:rPr lang="ru-RU" dirty="0" err="1" smtClean="0"/>
              <a:t>креативных</a:t>
            </a:r>
            <a:r>
              <a:rPr lang="ru-RU" dirty="0" smtClean="0"/>
              <a:t> пространств»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6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«Наш проект называется </a:t>
            </a:r>
            <a:r>
              <a:rPr lang="ru-RU" sz="1800" b="1" dirty="0" smtClean="0"/>
              <a:t>«Переселение в поселение».</a:t>
            </a:r>
            <a:r>
              <a:rPr lang="ru-RU" sz="1800" dirty="0" smtClean="0"/>
              <a:t> Мы создаем модель фермерского поселения нового типа, где труд человека не является рутиной, где на помощь приходят современные технологии, а жизнь комфортна и интересна. Хотим показать людям, что на земле можно зарабатывать больше, чем в городе, при этом дышать свежим воздухом и наслаждаться просторными жилищными условиями». </a:t>
            </a:r>
            <a:r>
              <a:rPr lang="ru-RU" sz="1800" b="1" dirty="0" smtClean="0"/>
              <a:t>Михаил </a:t>
            </a:r>
            <a:r>
              <a:rPr lang="ru-RU" sz="1400" b="1" dirty="0" smtClean="0"/>
              <a:t>Бажан из Твери организовал современное </a:t>
            </a:r>
            <a:r>
              <a:rPr lang="ru-RU" sz="1400" b="1" dirty="0" err="1" smtClean="0"/>
              <a:t>экопоселение</a:t>
            </a:r>
            <a:r>
              <a:rPr lang="ru-RU" sz="1400" b="1" dirty="0" smtClean="0"/>
              <a:t> и привлекает прогрессивную молодежь к сельскому хозяйству </a:t>
            </a:r>
          </a:p>
          <a:p>
            <a:endParaRPr lang="ru-RU" dirty="0"/>
          </a:p>
        </p:txBody>
      </p:sp>
      <p:pic>
        <p:nvPicPr>
          <p:cNvPr id="5" name="Picture 3" descr="D:\Мои документы\НЭУ\2022\Переселение в посе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3644761" cy="2428892"/>
          </a:xfrm>
          <a:prstGeom prst="rect">
            <a:avLst/>
          </a:prstGeom>
          <a:noFill/>
        </p:spPr>
      </p:pic>
      <p:pic>
        <p:nvPicPr>
          <p:cNvPr id="6" name="Picture 2" descr="D:\Мои документы\НЭУ\2022\Переселение в поселени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3751961" cy="25003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6396335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https://pikabu.ru/story/mikhail_bazhan_iz_tveri_organizoval_sovremennoe_yekoposelenie_i_privlekaet_progressivnuyu_molodezh_k_selskomu_khozyaystvu_4249921?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dirty="0" smtClean="0"/>
              <a:t>Каковы цели ЭТНОПУТЕШЕСТВИЯ ?</a:t>
            </a:r>
          </a:p>
          <a:p>
            <a:pPr>
              <a:buNone/>
            </a:pPr>
            <a:r>
              <a:rPr lang="ru-RU" sz="2000" dirty="0" smtClean="0"/>
              <a:t>      «</a:t>
            </a:r>
            <a:r>
              <a:rPr lang="ru-RU" sz="2000" dirty="0" err="1" smtClean="0"/>
              <a:t>Этноэкологический</a:t>
            </a:r>
            <a:r>
              <a:rPr lang="ru-RU" sz="2000" dirty="0" smtClean="0"/>
              <a:t> туризм – это путешествие в места традиционного проживания определённых этнических групп со слабо изменённой природной и культурной средой»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643182"/>
            <a:ext cx="6357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ru-RU" sz="4000" dirty="0" smtClean="0"/>
              <a:t>Поиски идентичности</a:t>
            </a:r>
          </a:p>
          <a:p>
            <a:pPr lvl="2">
              <a:buFont typeface="Arial" pitchFamily="34" charset="0"/>
              <a:buChar char="•"/>
            </a:pPr>
            <a:r>
              <a:rPr lang="ru-RU" sz="4000" dirty="0" smtClean="0"/>
              <a:t>Поиски пути развития</a:t>
            </a:r>
          </a:p>
          <a:p>
            <a:pPr lvl="2">
              <a:buFont typeface="Arial" pitchFamily="34" charset="0"/>
              <a:buChar char="•"/>
            </a:pPr>
            <a:r>
              <a:rPr lang="ru-RU" sz="4000" dirty="0" smtClean="0"/>
              <a:t>Поиски смыслов</a:t>
            </a:r>
          </a:p>
          <a:p>
            <a:pPr lvl="2">
              <a:buFont typeface="Arial" pitchFamily="34" charset="0"/>
              <a:buChar char="•"/>
            </a:pPr>
            <a:r>
              <a:rPr lang="ru-RU" sz="4000" dirty="0" smtClean="0"/>
              <a:t>Поиски технологий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7422" y="2714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Этнос – это элементарное явление, </a:t>
            </a:r>
          </a:p>
          <a:p>
            <a:r>
              <a:rPr lang="ru-RU" b="1" i="1" dirty="0" smtClean="0"/>
              <a:t>не сводимое ни к социологическому, </a:t>
            </a:r>
          </a:p>
          <a:p>
            <a:r>
              <a:rPr lang="ru-RU" b="1" i="1" dirty="0" smtClean="0"/>
              <a:t>ни к биологическому, </a:t>
            </a:r>
          </a:p>
          <a:p>
            <a:r>
              <a:rPr lang="ru-RU" b="1" i="1" dirty="0" smtClean="0"/>
              <a:t>ни к географическому явлениям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428736"/>
            <a:ext cx="7118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Путешествие в </a:t>
            </a:r>
            <a:r>
              <a:rPr lang="ru-RU" b="1" i="1" dirty="0" err="1" smtClean="0"/>
              <a:t>Этномир</a:t>
            </a:r>
            <a:r>
              <a:rPr lang="ru-RU" b="1" i="1" dirty="0" smtClean="0"/>
              <a:t> – это </a:t>
            </a:r>
          </a:p>
          <a:p>
            <a:pPr algn="ctr"/>
            <a:r>
              <a:rPr lang="ru-RU" b="1" i="1" dirty="0" smtClean="0"/>
              <a:t>путешествие в глубины своей истории, биологии, географии. </a:t>
            </a:r>
          </a:p>
          <a:p>
            <a:pPr algn="ctr"/>
            <a:r>
              <a:rPr lang="ru-RU" b="1" i="1" dirty="0" smtClean="0"/>
              <a:t>В этом путешествии есть свои Марианские впадины и </a:t>
            </a:r>
            <a:r>
              <a:rPr lang="ru-RU" b="1" i="1" dirty="0" err="1" smtClean="0"/>
              <a:t>Эвересты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525963"/>
          </a:xfrm>
        </p:spPr>
        <p:txBody>
          <a:bodyPr/>
          <a:lstStyle/>
          <a:p>
            <a:r>
              <a:rPr lang="ru-RU" b="1" i="1" dirty="0"/>
              <a:t>Этносы  всегда связаны с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природным окружением</a:t>
            </a:r>
            <a:r>
              <a:rPr lang="ru-RU" b="1" i="1" dirty="0"/>
              <a:t> благодаря активной хозяйственной </a:t>
            </a:r>
            <a:r>
              <a:rPr lang="ru-RU" b="1" i="1" dirty="0" smtClean="0"/>
              <a:t>деятельности</a:t>
            </a:r>
          </a:p>
          <a:p>
            <a:r>
              <a:rPr lang="ru-RU" dirty="0"/>
              <a:t>Последняя проявляется в двух направлениях: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приспособлении себя к ландшафту </a:t>
            </a:r>
            <a:r>
              <a:rPr lang="ru-RU" dirty="0"/>
              <a:t>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ландшафта к себе</a:t>
            </a:r>
            <a:r>
              <a:rPr lang="ru-RU" dirty="0"/>
              <a:t>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85786" y="3500438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dirty="0" smtClean="0"/>
              <a:t>  любой </a:t>
            </a:r>
            <a:r>
              <a:rPr lang="ru-RU" sz="3200" dirty="0"/>
              <a:t>этнос, живущий в привычном для него ландшафте, находится почти в состоянии равновесия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Этническое разнообразие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Донской земли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мы </a:t>
            </a:r>
            <a:r>
              <a:rPr lang="ru-RU" dirty="0"/>
              <a:t>будем говорить о группах людей, принадлежащих к разным национальностям, поддерживающих традиции и обычаи своей национальности, знающие язык и культуру своей национальности, предпринимающие усилия для сохранения материального и нематериального наследия своей национальной </a:t>
            </a:r>
            <a:r>
              <a:rPr lang="ru-RU" dirty="0" smtClean="0"/>
              <a:t>культуры; </a:t>
            </a:r>
          </a:p>
          <a:p>
            <a:r>
              <a:rPr lang="ru-RU" dirty="0" smtClean="0"/>
              <a:t>Эти группы вместе с </a:t>
            </a:r>
            <a:r>
              <a:rPr lang="ru-RU" dirty="0"/>
              <a:t>другими национальными группами жителей Ростовской области </a:t>
            </a:r>
            <a:r>
              <a:rPr lang="ru-RU" dirty="0" smtClean="0"/>
              <a:t>объединены общей </a:t>
            </a:r>
            <a:r>
              <a:rPr lang="ru-RU" dirty="0"/>
              <a:t>историей жизни на Дону, </a:t>
            </a:r>
            <a:r>
              <a:rPr lang="ru-RU" dirty="0" smtClean="0"/>
              <a:t>говорят </a:t>
            </a:r>
            <a:r>
              <a:rPr lang="ru-RU" dirty="0"/>
              <a:t>на русском языке, </a:t>
            </a:r>
            <a:r>
              <a:rPr lang="ru-RU" dirty="0" smtClean="0"/>
              <a:t>поддерживают </a:t>
            </a:r>
            <a:r>
              <a:rPr lang="ru-RU" dirty="0"/>
              <a:t>общие традиции (бытовые, трудовые, социальные, гражданские, и т.д.), </a:t>
            </a:r>
            <a:r>
              <a:rPr lang="ru-RU" dirty="0" smtClean="0"/>
              <a:t>создают </a:t>
            </a:r>
            <a:r>
              <a:rPr lang="ru-RU" dirty="0"/>
              <a:t>более крупные этнические общности  - </a:t>
            </a:r>
            <a:r>
              <a:rPr lang="ru-RU" b="1" dirty="0"/>
              <a:t>ростовчан, </a:t>
            </a:r>
            <a:r>
              <a:rPr lang="ru-RU" b="1" dirty="0" err="1"/>
              <a:t>дончан</a:t>
            </a:r>
            <a:r>
              <a:rPr lang="ru-RU" b="1" dirty="0"/>
              <a:t>, южан, россиян.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508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Природные ландшафты Ростовской области - как объект этноэкологического туризма</vt:lpstr>
      <vt:lpstr>Презентация PowerPoint</vt:lpstr>
      <vt:lpstr>Презентация PowerPoint</vt:lpstr>
      <vt:lpstr>Естественные решения не требуют «креативных пространств»</vt:lpstr>
      <vt:lpstr>Презентация PowerPoint</vt:lpstr>
      <vt:lpstr>Презентация PowerPoint</vt:lpstr>
      <vt:lpstr>Презентация PowerPoint</vt:lpstr>
      <vt:lpstr>Этническое разнообразие  Донской земли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ландшафты Ростовской области - как объект этноэкологического туризма</dc:title>
  <dc:creator>Irina</dc:creator>
  <cp:lastModifiedBy>ЦКП</cp:lastModifiedBy>
  <cp:revision>7</cp:revision>
  <dcterms:created xsi:type="dcterms:W3CDTF">2022-04-06T09:55:50Z</dcterms:created>
  <dcterms:modified xsi:type="dcterms:W3CDTF">2022-05-21T10:40:08Z</dcterms:modified>
</cp:coreProperties>
</file>