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7" r:id="rId4"/>
    <p:sldId id="256" r:id="rId5"/>
    <p:sldId id="257" r:id="rId6"/>
    <p:sldId id="260" r:id="rId7"/>
    <p:sldId id="269" r:id="rId8"/>
    <p:sldId id="270" r:id="rId9"/>
    <p:sldId id="271" r:id="rId10"/>
    <p:sldId id="272" r:id="rId11"/>
    <p:sldId id="273" r:id="rId12"/>
    <p:sldId id="261" r:id="rId13"/>
    <p:sldId id="263" r:id="rId14"/>
    <p:sldId id="264" r:id="rId15"/>
    <p:sldId id="266" r:id="rId16"/>
    <p:sldId id="265" r:id="rId17"/>
    <p:sldId id="262" r:id="rId18"/>
    <p:sldId id="268" r:id="rId19"/>
    <p:sldId id="274" r:id="rId20"/>
    <p:sldId id="277" r:id="rId21"/>
    <p:sldId id="276" r:id="rId22"/>
    <p:sldId id="278" r:id="rId23"/>
    <p:sldId id="281" r:id="rId24"/>
    <p:sldId id="280" r:id="rId25"/>
    <p:sldId id="282" r:id="rId26"/>
    <p:sldId id="283" r:id="rId27"/>
    <p:sldId id="279" r:id="rId28"/>
    <p:sldId id="275"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68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E13C9C3-EAB3-4822-A7B7-370AEC4970B4}" type="datetimeFigureOut">
              <a:rPr lang="ru-RU" smtClean="0"/>
              <a:pPr/>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54B191-D1BE-45B4-AB2C-5183E699C71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13C9C3-EAB3-4822-A7B7-370AEC4970B4}" type="datetimeFigureOut">
              <a:rPr lang="ru-RU" smtClean="0"/>
              <a:pPr/>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54B191-D1BE-45B4-AB2C-5183E699C71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13C9C3-EAB3-4822-A7B7-370AEC4970B4}" type="datetimeFigureOut">
              <a:rPr lang="ru-RU" smtClean="0"/>
              <a:pPr/>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54B191-D1BE-45B4-AB2C-5183E699C71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13C9C3-EAB3-4822-A7B7-370AEC4970B4}" type="datetimeFigureOut">
              <a:rPr lang="ru-RU" smtClean="0"/>
              <a:pPr/>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54B191-D1BE-45B4-AB2C-5183E699C71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E13C9C3-EAB3-4822-A7B7-370AEC4970B4}" type="datetimeFigureOut">
              <a:rPr lang="ru-RU" smtClean="0"/>
              <a:pPr/>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54B191-D1BE-45B4-AB2C-5183E699C71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E13C9C3-EAB3-4822-A7B7-370AEC4970B4}" type="datetimeFigureOut">
              <a:rPr lang="ru-RU" smtClean="0"/>
              <a:pPr/>
              <a:t>24.08.2022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54B191-D1BE-45B4-AB2C-5183E699C71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E13C9C3-EAB3-4822-A7B7-370AEC4970B4}" type="datetimeFigureOut">
              <a:rPr lang="ru-RU" smtClean="0"/>
              <a:pPr/>
              <a:t>24.08.2022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054B191-D1BE-45B4-AB2C-5183E699C71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E13C9C3-EAB3-4822-A7B7-370AEC4970B4}" type="datetimeFigureOut">
              <a:rPr lang="ru-RU" smtClean="0"/>
              <a:pPr/>
              <a:t>24.08.2022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54B191-D1BE-45B4-AB2C-5183E699C71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13C9C3-EAB3-4822-A7B7-370AEC4970B4}" type="datetimeFigureOut">
              <a:rPr lang="ru-RU" smtClean="0"/>
              <a:pPr/>
              <a:t>24.08.2022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054B191-D1BE-45B4-AB2C-5183E699C71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13C9C3-EAB3-4822-A7B7-370AEC4970B4}" type="datetimeFigureOut">
              <a:rPr lang="ru-RU" smtClean="0"/>
              <a:pPr/>
              <a:t>24.08.2022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54B191-D1BE-45B4-AB2C-5183E699C71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13C9C3-EAB3-4822-A7B7-370AEC4970B4}" type="datetimeFigureOut">
              <a:rPr lang="ru-RU" smtClean="0"/>
              <a:pPr/>
              <a:t>24.08.2022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54B191-D1BE-45B4-AB2C-5183E699C71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3C9C3-EAB3-4822-A7B7-370AEC4970B4}" type="datetimeFigureOut">
              <a:rPr lang="ru-RU" smtClean="0"/>
              <a:pPr/>
              <a:t>24.08.2022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4B191-D1BE-45B4-AB2C-5183E699C71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facebook.com/guru.talai/posts/100350232300614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kj.ru/archive/articles/32451/" TargetMode="External"/><Relationship Id="rId2" Type="http://schemas.openxmlformats.org/officeDocument/2006/relationships/hyperlink" Target="https://www.nkj.ru/archive/articles/31870/"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Мои документы\НЭУ\Photo manipulation of 01_Green Earth 076_Greeny_Nature.jpg"/>
          <p:cNvPicPr>
            <a:picLocks noChangeAspect="1" noChangeArrowheads="1"/>
          </p:cNvPicPr>
          <p:nvPr/>
        </p:nvPicPr>
        <p:blipFill>
          <a:blip r:embed="rId2"/>
          <a:srcRect/>
          <a:stretch>
            <a:fillRect/>
          </a:stretch>
        </p:blipFill>
        <p:spPr bwMode="auto">
          <a:xfrm>
            <a:off x="-571536" y="0"/>
            <a:ext cx="10629936" cy="7000900"/>
          </a:xfrm>
          <a:prstGeom prst="rect">
            <a:avLst/>
          </a:prstGeom>
          <a:noFill/>
        </p:spPr>
      </p:pic>
      <p:sp>
        <p:nvSpPr>
          <p:cNvPr id="3" name="Содержимое 2"/>
          <p:cNvSpPr>
            <a:spLocks noGrp="1"/>
          </p:cNvSpPr>
          <p:nvPr>
            <p:ph idx="1"/>
          </p:nvPr>
        </p:nvSpPr>
        <p:spPr>
          <a:xfrm>
            <a:off x="642910" y="2500306"/>
            <a:ext cx="8229600" cy="1042982"/>
          </a:xfrm>
        </p:spPr>
        <p:txBody>
          <a:bodyPr>
            <a:normAutofit lnSpcReduction="10000"/>
          </a:bodyPr>
          <a:lstStyle/>
          <a:p>
            <a:pPr>
              <a:buNone/>
            </a:pPr>
            <a:r>
              <a:rPr lang="ru-RU" dirty="0" smtClean="0"/>
              <a:t>    </a:t>
            </a:r>
            <a:r>
              <a:rPr lang="ru-RU" dirty="0" smtClean="0">
                <a:solidFill>
                  <a:srgbClr val="C00000"/>
                </a:solidFill>
              </a:rPr>
              <a:t>«Если вырубить леса, ветер не будет дуть с океана и над сушей не выпадут дожди»</a:t>
            </a:r>
            <a:endParaRPr lang="ru-RU" dirty="0">
              <a:solidFill>
                <a:srgbClr val="C00000"/>
              </a:solidFill>
            </a:endParaRPr>
          </a:p>
        </p:txBody>
      </p:sp>
      <p:pic>
        <p:nvPicPr>
          <p:cNvPr id="6" name="Picture 3" descr="D:\Мои документы\НЭУ\Биографии\Экологи\В.Г. Горшков\портрет.jpeg"/>
          <p:cNvPicPr>
            <a:picLocks noChangeAspect="1" noChangeArrowheads="1"/>
          </p:cNvPicPr>
          <p:nvPr/>
        </p:nvPicPr>
        <p:blipFill>
          <a:blip r:embed="rId3"/>
          <a:srcRect/>
          <a:stretch>
            <a:fillRect/>
          </a:stretch>
        </p:blipFill>
        <p:spPr bwMode="auto">
          <a:xfrm>
            <a:off x="571472" y="3571876"/>
            <a:ext cx="3286148" cy="3093654"/>
          </a:xfrm>
          <a:prstGeom prst="rect">
            <a:avLst/>
          </a:prstGeom>
          <a:noFill/>
        </p:spPr>
      </p:pic>
      <p:sp>
        <p:nvSpPr>
          <p:cNvPr id="7" name="Прямоугольник 6"/>
          <p:cNvSpPr/>
          <p:nvPr/>
        </p:nvSpPr>
        <p:spPr>
          <a:xfrm>
            <a:off x="4000496" y="3786190"/>
            <a:ext cx="6072230" cy="1569660"/>
          </a:xfrm>
          <a:prstGeom prst="rect">
            <a:avLst/>
          </a:prstGeom>
        </p:spPr>
        <p:txBody>
          <a:bodyPr wrap="square">
            <a:spAutoFit/>
          </a:bodyPr>
          <a:lstStyle/>
          <a:p>
            <a:r>
              <a:rPr lang="ru-RU" sz="2400" b="1" dirty="0" smtClean="0"/>
              <a:t>Виктор Георгиевич Горшков </a:t>
            </a:r>
            <a:r>
              <a:rPr lang="ru-RU" sz="2400" dirty="0" smtClean="0"/>
              <a:t>– </a:t>
            </a:r>
          </a:p>
          <a:p>
            <a:r>
              <a:rPr lang="ru-RU" sz="2400" smtClean="0"/>
              <a:t>(12 июля 1935 </a:t>
            </a:r>
            <a:r>
              <a:rPr lang="ru-RU" sz="2400" dirty="0" smtClean="0"/>
              <a:t>— 10 мая 2019) — советский, российский физик, эколог; профессор, доктор физико-математических наук. </a:t>
            </a:r>
            <a:endParaRPr lang="ru-RU" sz="2400" dirty="0"/>
          </a:p>
        </p:txBody>
      </p:sp>
      <p:pic>
        <p:nvPicPr>
          <p:cNvPr id="5" name="Рисунок 4"/>
          <p:cNvPicPr/>
          <p:nvPr/>
        </p:nvPicPr>
        <p:blipFill>
          <a:blip r:embed="rId4"/>
          <a:srcRect/>
          <a:stretch>
            <a:fillRect/>
          </a:stretch>
        </p:blipFill>
        <p:spPr bwMode="auto">
          <a:xfrm>
            <a:off x="214282" y="214290"/>
            <a:ext cx="1357322" cy="1500198"/>
          </a:xfrm>
          <a:prstGeom prst="rect">
            <a:avLst/>
          </a:prstGeom>
          <a:noFill/>
          <a:ln w="9525">
            <a:noFill/>
            <a:miter lim="800000"/>
            <a:headEnd/>
            <a:tailEnd/>
          </a:ln>
        </p:spPr>
      </p:pic>
      <p:sp>
        <p:nvSpPr>
          <p:cNvPr id="8" name="Прямоугольник 7"/>
          <p:cNvSpPr/>
          <p:nvPr/>
        </p:nvSpPr>
        <p:spPr>
          <a:xfrm>
            <a:off x="785786" y="1857364"/>
            <a:ext cx="1357322" cy="646331"/>
          </a:xfrm>
          <a:prstGeom prst="rect">
            <a:avLst/>
          </a:prstGeom>
        </p:spPr>
        <p:txBody>
          <a:bodyPr wrap="square">
            <a:spAutoFit/>
          </a:bodyPr>
          <a:lstStyle/>
          <a:p>
            <a:pPr algn="ctr"/>
            <a:r>
              <a:rPr lang="ru-RU" sz="1200" b="1" dirty="0" smtClean="0">
                <a:solidFill>
                  <a:srgbClr val="006600"/>
                </a:solidFill>
              </a:rPr>
              <a:t>Народный экологический университет </a:t>
            </a:r>
            <a:endParaRPr lang="ru-RU" sz="1200" b="1" dirty="0">
              <a:solidFill>
                <a:srgbClr val="006600"/>
              </a:solidFill>
            </a:endParaRPr>
          </a:p>
        </p:txBody>
      </p:sp>
      <p:pic>
        <p:nvPicPr>
          <p:cNvPr id="2050" name="Picture 2"/>
          <p:cNvPicPr>
            <a:picLocks noChangeAspect="1" noChangeArrowheads="1"/>
          </p:cNvPicPr>
          <p:nvPr/>
        </p:nvPicPr>
        <p:blipFill>
          <a:blip r:embed="rId5" cstate="print"/>
          <a:srcRect/>
          <a:stretch>
            <a:fillRect/>
          </a:stretch>
        </p:blipFill>
        <p:spPr bwMode="auto">
          <a:xfrm>
            <a:off x="8001024" y="285728"/>
            <a:ext cx="1489087" cy="1415890"/>
          </a:xfrm>
          <a:prstGeom prst="rect">
            <a:avLst/>
          </a:prstGeom>
          <a:noFill/>
          <a:ln w="9525">
            <a:noFill/>
            <a:miter lim="800000"/>
            <a:headEnd/>
            <a:tailEnd/>
          </a:ln>
          <a:effectLst/>
        </p:spPr>
      </p:pic>
      <p:sp>
        <p:nvSpPr>
          <p:cNvPr id="12" name="Прямоугольник 11"/>
          <p:cNvSpPr/>
          <p:nvPr/>
        </p:nvSpPr>
        <p:spPr>
          <a:xfrm>
            <a:off x="2214546" y="285728"/>
            <a:ext cx="4847802" cy="1754326"/>
          </a:xfrm>
          <a:prstGeom prst="rect">
            <a:avLst/>
          </a:prstGeom>
        </p:spPr>
        <p:txBody>
          <a:bodyPr wrap="none">
            <a:spAutoFit/>
          </a:bodyPr>
          <a:lstStyle/>
          <a:p>
            <a:pPr algn="ctr"/>
            <a:r>
              <a:rPr lang="ru-RU" sz="5400" dirty="0" smtClean="0">
                <a:solidFill>
                  <a:srgbClr val="006600"/>
                </a:solidFill>
                <a:latin typeface="Monotype Corsiva" pitchFamily="66" charset="0"/>
              </a:rPr>
              <a:t>Живые сокровища</a:t>
            </a:r>
          </a:p>
          <a:p>
            <a:pPr algn="ctr"/>
            <a:r>
              <a:rPr lang="ru-RU" sz="5400" dirty="0" smtClean="0">
                <a:solidFill>
                  <a:srgbClr val="006600"/>
                </a:solidFill>
                <a:latin typeface="Monotype Corsiva" pitchFamily="66" charset="0"/>
              </a:rPr>
              <a:t> </a:t>
            </a:r>
            <a:r>
              <a:rPr lang="ru-RU" sz="5400" dirty="0" err="1" smtClean="0">
                <a:solidFill>
                  <a:srgbClr val="006600"/>
                </a:solidFill>
                <a:latin typeface="Monotype Corsiva" pitchFamily="66" charset="0"/>
              </a:rPr>
              <a:t>Экомира</a:t>
            </a:r>
            <a:endParaRPr lang="ru-RU" sz="5400" dirty="0">
              <a:solidFill>
                <a:srgbClr val="006600"/>
              </a:solidFill>
              <a:latin typeface="Monotype Corsiva"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воспоминаний соратников</a:t>
            </a:r>
            <a:endParaRPr lang="ru-RU" dirty="0"/>
          </a:p>
        </p:txBody>
      </p:sp>
      <p:sp>
        <p:nvSpPr>
          <p:cNvPr id="3" name="Содержимое 2"/>
          <p:cNvSpPr>
            <a:spLocks noGrp="1"/>
          </p:cNvSpPr>
          <p:nvPr>
            <p:ph idx="1"/>
          </p:nvPr>
        </p:nvSpPr>
        <p:spPr>
          <a:xfrm>
            <a:off x="428596" y="1285860"/>
            <a:ext cx="6143668" cy="4286279"/>
          </a:xfrm>
        </p:spPr>
        <p:txBody>
          <a:bodyPr>
            <a:normAutofit fontScale="85000" lnSpcReduction="10000"/>
          </a:bodyPr>
          <a:lstStyle/>
          <a:p>
            <a:pPr>
              <a:buNone/>
            </a:pPr>
            <a:r>
              <a:rPr lang="ru-RU" dirty="0" smtClean="0"/>
              <a:t>    «Доклады Горшкова пользовались большим вниманием, вызывали ожесточённые споры. Но для многих, в том числе и для меня, служили ещё и школой обучения интереснейшим проблемам, касающимся всего человечества и окружающей его природы. Они побуждали не только изучать, но агитировали думать и заниматься всеми этими важными вопросами».</a:t>
            </a:r>
            <a:endParaRPr lang="ru-RU" dirty="0"/>
          </a:p>
        </p:txBody>
      </p:sp>
      <p:sp>
        <p:nvSpPr>
          <p:cNvPr id="4" name="Прямоугольник 3"/>
          <p:cNvSpPr/>
          <p:nvPr/>
        </p:nvSpPr>
        <p:spPr>
          <a:xfrm>
            <a:off x="6500826" y="4429132"/>
            <a:ext cx="2357422" cy="1477328"/>
          </a:xfrm>
          <a:prstGeom prst="rect">
            <a:avLst/>
          </a:prstGeom>
        </p:spPr>
        <p:txBody>
          <a:bodyPr wrap="square">
            <a:spAutoFit/>
          </a:bodyPr>
          <a:lstStyle/>
          <a:p>
            <a:r>
              <a:rPr lang="ru-RU" dirty="0" smtClean="0"/>
              <a:t>Мирон </a:t>
            </a:r>
            <a:r>
              <a:rPr lang="ru-RU" dirty="0" err="1" smtClean="0"/>
              <a:t>Амусья</a:t>
            </a:r>
            <a:r>
              <a:rPr lang="ru-RU" dirty="0" smtClean="0"/>
              <a:t>, Семь искусств, №6 30.06.2020 </a:t>
            </a:r>
            <a:r>
              <a:rPr lang="en-US" dirty="0" smtClean="0"/>
              <a:t>/https://litbook.ru/article/14442?</a:t>
            </a:r>
            <a:r>
              <a:rPr lang="ru-RU" b="1" dirty="0" smtClean="0"/>
              <a:t> </a:t>
            </a:r>
            <a:endParaRPr lang="ru-RU" dirty="0"/>
          </a:p>
        </p:txBody>
      </p:sp>
      <p:pic>
        <p:nvPicPr>
          <p:cNvPr id="3074" name="Picture 2" descr="D:\Мои документы\НЭУ\Биографии\Экологи\В.Г. Горшков\Amusja-221x300.jpg"/>
          <p:cNvPicPr>
            <a:picLocks noChangeAspect="1" noChangeArrowheads="1"/>
          </p:cNvPicPr>
          <p:nvPr/>
        </p:nvPicPr>
        <p:blipFill>
          <a:blip r:embed="rId2"/>
          <a:srcRect/>
          <a:stretch>
            <a:fillRect/>
          </a:stretch>
        </p:blipFill>
        <p:spPr bwMode="auto">
          <a:xfrm>
            <a:off x="6500826" y="1500174"/>
            <a:ext cx="2105025" cy="2857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Своя колея</a:t>
            </a:r>
            <a:endParaRPr lang="ru-RU" dirty="0"/>
          </a:p>
        </p:txBody>
      </p:sp>
      <p:sp>
        <p:nvSpPr>
          <p:cNvPr id="3" name="Содержимое 2"/>
          <p:cNvSpPr>
            <a:spLocks noGrp="1"/>
          </p:cNvSpPr>
          <p:nvPr>
            <p:ph idx="1"/>
          </p:nvPr>
        </p:nvSpPr>
        <p:spPr>
          <a:xfrm>
            <a:off x="428596" y="1428736"/>
            <a:ext cx="8229600" cy="4525963"/>
          </a:xfrm>
        </p:spPr>
        <p:txBody>
          <a:bodyPr>
            <a:normAutofit fontScale="92500" lnSpcReduction="20000"/>
          </a:bodyPr>
          <a:lstStyle/>
          <a:p>
            <a:r>
              <a:rPr lang="ru-RU" dirty="0" smtClean="0"/>
              <a:t>Было ясно, что подход, развиваемый ученым  правилен, и многое обещает. Тематика его собственных исследований пошла от чересчур широкого </a:t>
            </a:r>
            <a:r>
              <a:rPr lang="ru-RU" dirty="0" err="1" smtClean="0"/>
              <a:t>алармизма</a:t>
            </a:r>
            <a:r>
              <a:rPr lang="ru-RU" dirty="0" smtClean="0"/>
              <a:t> в сторону </a:t>
            </a:r>
            <a:r>
              <a:rPr lang="ru-RU" b="1" dirty="0" smtClean="0"/>
              <a:t>обоснования необходимости сохранения природы </a:t>
            </a:r>
            <a:r>
              <a:rPr lang="ru-RU" dirty="0" smtClean="0"/>
              <a:t>как непременного условия успешного и благополучного существования человека.</a:t>
            </a:r>
          </a:p>
          <a:p>
            <a:r>
              <a:rPr lang="ru-RU" dirty="0" smtClean="0"/>
              <a:t>Стало ясно, что очень неправ был </a:t>
            </a:r>
            <a:r>
              <a:rPr lang="ru-RU" dirty="0" err="1" smtClean="0"/>
              <a:t>когдатошний</a:t>
            </a:r>
            <a:r>
              <a:rPr lang="ru-RU" dirty="0" smtClean="0"/>
              <a:t> «</a:t>
            </a:r>
            <a:r>
              <a:rPr lang="ru-RU" i="1" dirty="0" smtClean="0"/>
              <a:t>мечтатель</a:t>
            </a:r>
            <a:r>
              <a:rPr lang="ru-RU" dirty="0" smtClean="0"/>
              <a:t>», написавший: «</a:t>
            </a:r>
            <a:r>
              <a:rPr lang="ru-RU" i="1" dirty="0" smtClean="0"/>
              <a:t>Нам нечего ждать милостей от природы. Взять их у неё — наша задача</a:t>
            </a:r>
            <a:r>
              <a:rPr lang="ru-RU" dirty="0" smtClean="0"/>
              <a:t>».</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dirty="0" smtClean="0"/>
              <a:t>Горшков-эколог</a:t>
            </a:r>
            <a:endParaRPr lang="ru-RU" dirty="0"/>
          </a:p>
        </p:txBody>
      </p:sp>
      <p:sp>
        <p:nvSpPr>
          <p:cNvPr id="3" name="Содержимое 2"/>
          <p:cNvSpPr>
            <a:spLocks noGrp="1"/>
          </p:cNvSpPr>
          <p:nvPr>
            <p:ph idx="1"/>
          </p:nvPr>
        </p:nvSpPr>
        <p:spPr>
          <a:xfrm>
            <a:off x="214282" y="1142984"/>
            <a:ext cx="8229600" cy="5429288"/>
          </a:xfrm>
        </p:spPr>
        <p:txBody>
          <a:bodyPr>
            <a:normAutofit fontScale="55000" lnSpcReduction="20000"/>
          </a:bodyPr>
          <a:lstStyle/>
          <a:p>
            <a:r>
              <a:rPr lang="en-US" i="1" dirty="0" err="1" smtClean="0"/>
              <a:t>Горшков</a:t>
            </a:r>
            <a:r>
              <a:rPr lang="en-US" i="1" dirty="0" smtClean="0"/>
              <a:t> В. Г.</a:t>
            </a:r>
            <a:r>
              <a:rPr lang="en-US" dirty="0" smtClean="0"/>
              <a:t> On the role of the terrestrial and marine biota in the global carbon budget / V.G. </a:t>
            </a:r>
            <a:r>
              <a:rPr lang="en-US" dirty="0" err="1" smtClean="0"/>
              <a:t>Gorshkov</a:t>
            </a:r>
            <a:r>
              <a:rPr lang="en-US" dirty="0" smtClean="0"/>
              <a:t>. — Leningrad : Б. и., </a:t>
            </a:r>
            <a:r>
              <a:rPr lang="en-US" b="1" dirty="0" smtClean="0"/>
              <a:t>1979</a:t>
            </a:r>
            <a:r>
              <a:rPr lang="en-US" dirty="0" smtClean="0"/>
              <a:t>. — 23 с. — (Acad. of sciences of the USSR Leningrad nuclear physics institute ; 534).</a:t>
            </a:r>
            <a:endParaRPr lang="ru-RU" dirty="0" smtClean="0"/>
          </a:p>
          <a:p>
            <a:r>
              <a:rPr lang="ru-RU" i="1" dirty="0" smtClean="0"/>
              <a:t>Горшков В. Г.</a:t>
            </a:r>
            <a:r>
              <a:rPr lang="ru-RU" dirty="0" smtClean="0"/>
              <a:t> Пределы устойчивости биосферы и окружающей среды. — Л. : ЛИЯФ, </a:t>
            </a:r>
            <a:r>
              <a:rPr lang="ru-RU" b="1" dirty="0" smtClean="0"/>
              <a:t>1987</a:t>
            </a:r>
            <a:r>
              <a:rPr lang="ru-RU" dirty="0" smtClean="0"/>
              <a:t>. — 62 с. — (Препринт / АН СССР, Ленингр. </a:t>
            </a:r>
            <a:r>
              <a:rPr lang="ru-RU" dirty="0" err="1" smtClean="0"/>
              <a:t>ин-т</a:t>
            </a:r>
            <a:r>
              <a:rPr lang="ru-RU" dirty="0" smtClean="0"/>
              <a:t> ядер. физики им. Б. П. Константинова ; 1336)</a:t>
            </a:r>
          </a:p>
          <a:p>
            <a:r>
              <a:rPr lang="ru-RU" i="1" dirty="0" smtClean="0"/>
              <a:t>Горшков В. Г., Кондратьев К. Я., </a:t>
            </a:r>
            <a:r>
              <a:rPr lang="ru-RU" i="1" dirty="0" err="1" smtClean="0"/>
              <a:t>Шерман</a:t>
            </a:r>
            <a:r>
              <a:rPr lang="ru-RU" i="1" dirty="0" smtClean="0"/>
              <a:t> С. Г.</a:t>
            </a:r>
            <a:r>
              <a:rPr lang="ru-RU" dirty="0" smtClean="0"/>
              <a:t> Устойчивость </a:t>
            </a:r>
            <a:r>
              <a:rPr lang="ru-RU" b="1" dirty="0" smtClean="0"/>
              <a:t>биосферы</a:t>
            </a:r>
            <a:r>
              <a:rPr lang="ru-RU" dirty="0" smtClean="0"/>
              <a:t> и </a:t>
            </a:r>
            <a:r>
              <a:rPr lang="ru-RU" b="1" dirty="0" smtClean="0"/>
              <a:t>окружающей среды</a:t>
            </a:r>
            <a:r>
              <a:rPr lang="ru-RU" dirty="0" smtClean="0"/>
              <a:t>: воздействие хозяйственной деятельности / В. Г. Горшков, К. Я. Кондратьев, С. Г. </a:t>
            </a:r>
            <a:r>
              <a:rPr lang="ru-RU" dirty="0" err="1" smtClean="0"/>
              <a:t>Шерман</a:t>
            </a:r>
            <a:r>
              <a:rPr lang="ru-RU" dirty="0" smtClean="0"/>
              <a:t>. — Л. : ЛИЯФ, </a:t>
            </a:r>
            <a:r>
              <a:rPr lang="ru-RU" b="1" dirty="0" smtClean="0"/>
              <a:t>1989</a:t>
            </a:r>
            <a:r>
              <a:rPr lang="ru-RU" dirty="0" smtClean="0"/>
              <a:t>. — 31 с. — (Препринт / АН СССР, Ленингр. </a:t>
            </a:r>
            <a:r>
              <a:rPr lang="ru-RU" dirty="0" err="1" smtClean="0"/>
              <a:t>ин-т</a:t>
            </a:r>
            <a:r>
              <a:rPr lang="ru-RU" dirty="0" smtClean="0"/>
              <a:t> ядер. физики им. Б. П. Константинова ; 1512).</a:t>
            </a:r>
          </a:p>
          <a:p>
            <a:r>
              <a:rPr lang="ru-RU" i="1" dirty="0" smtClean="0"/>
              <a:t>Горшков В. Г.</a:t>
            </a:r>
            <a:r>
              <a:rPr lang="ru-RU" dirty="0" smtClean="0"/>
              <a:t> Устойчивость и эволюция </a:t>
            </a:r>
            <a:r>
              <a:rPr lang="ru-RU" b="1" dirty="0" smtClean="0"/>
              <a:t>биологических видов </a:t>
            </a:r>
            <a:r>
              <a:rPr lang="ru-RU" dirty="0" smtClean="0"/>
              <a:t>и </a:t>
            </a:r>
            <a:r>
              <a:rPr lang="ru-RU" b="1" dirty="0" smtClean="0"/>
              <a:t>сообществ</a:t>
            </a:r>
            <a:r>
              <a:rPr lang="ru-RU" dirty="0" smtClean="0"/>
              <a:t> биосферы. — Л. : ЛИЯФ, 1989. — 28 с. — (Препринт / АН СССР, Ленингр. </a:t>
            </a:r>
            <a:r>
              <a:rPr lang="ru-RU" dirty="0" err="1" smtClean="0"/>
              <a:t>ин-т</a:t>
            </a:r>
            <a:r>
              <a:rPr lang="ru-RU" dirty="0" smtClean="0"/>
              <a:t> ядер. физики им. Б. П. Константинова ; № 1505).</a:t>
            </a:r>
          </a:p>
          <a:p>
            <a:r>
              <a:rPr lang="ru-RU" i="1" dirty="0" smtClean="0"/>
              <a:t>Горшков В. Г., </a:t>
            </a:r>
            <a:r>
              <a:rPr lang="ru-RU" i="1" dirty="0" err="1" smtClean="0"/>
              <a:t>Шерман</a:t>
            </a:r>
            <a:r>
              <a:rPr lang="ru-RU" i="1" dirty="0" smtClean="0"/>
              <a:t> С. Г.</a:t>
            </a:r>
            <a:r>
              <a:rPr lang="ru-RU" dirty="0" smtClean="0"/>
              <a:t> Устойчивость биологического вида и половой диморфизм. — Л. : ЛИЯФ, </a:t>
            </a:r>
            <a:r>
              <a:rPr lang="ru-RU" b="1" dirty="0" smtClean="0"/>
              <a:t>1990</a:t>
            </a:r>
            <a:r>
              <a:rPr lang="ru-RU" dirty="0" smtClean="0"/>
              <a:t>. — 22 с. — (Препринт / АН СССР, Ленингр. </a:t>
            </a:r>
            <a:r>
              <a:rPr lang="ru-RU" dirty="0" err="1" smtClean="0"/>
              <a:t>ин-т</a:t>
            </a:r>
            <a:r>
              <a:rPr lang="ru-RU" dirty="0" smtClean="0"/>
              <a:t> ядер. физики им. Б. П. Константинова ; № 1610)</a:t>
            </a:r>
          </a:p>
          <a:p>
            <a:r>
              <a:rPr lang="ru-RU" i="1" dirty="0" smtClean="0"/>
              <a:t>Горшков В. Г.</a:t>
            </a:r>
            <a:r>
              <a:rPr lang="ru-RU" dirty="0" smtClean="0"/>
              <a:t> Энергетика биосферы и устойчивость состояния окружающей среды / Под ред. К. С. Лосева. — М. : ВИНИТИ, </a:t>
            </a:r>
            <a:r>
              <a:rPr lang="ru-RU" b="1" dirty="0" smtClean="0"/>
              <a:t>1990</a:t>
            </a:r>
            <a:r>
              <a:rPr lang="ru-RU" dirty="0" smtClean="0"/>
              <a:t>. — 237 с. — (Теоретические и общие вопросы географии / ВИНИТИ ; Т. 7). — (Итоги науки и техники . Серия).</a:t>
            </a:r>
          </a:p>
          <a:p>
            <a:endParaRPr lang="ru-RU" dirty="0" smtClean="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dirty="0" smtClean="0"/>
              <a:t>В.Г. Горшков - педагог</a:t>
            </a:r>
            <a:endParaRPr lang="ru-RU" dirty="0"/>
          </a:p>
        </p:txBody>
      </p:sp>
      <p:sp>
        <p:nvSpPr>
          <p:cNvPr id="3" name="Содержимое 2"/>
          <p:cNvSpPr>
            <a:spLocks noGrp="1"/>
          </p:cNvSpPr>
          <p:nvPr>
            <p:ph idx="1"/>
          </p:nvPr>
        </p:nvSpPr>
        <p:spPr>
          <a:xfrm>
            <a:off x="357158" y="2214554"/>
            <a:ext cx="8229600" cy="4525963"/>
          </a:xfrm>
        </p:spPr>
        <p:txBody>
          <a:bodyPr>
            <a:normAutofit/>
          </a:bodyPr>
          <a:lstStyle/>
          <a:p>
            <a:r>
              <a:rPr lang="ru-RU" i="1" dirty="0" smtClean="0"/>
              <a:t>В. Г.</a:t>
            </a:r>
            <a:r>
              <a:rPr lang="ru-RU" dirty="0" smtClean="0"/>
              <a:t> </a:t>
            </a:r>
            <a:r>
              <a:rPr lang="ru-RU" b="1" dirty="0" smtClean="0"/>
              <a:t>Энергетика биосферы</a:t>
            </a:r>
            <a:r>
              <a:rPr lang="ru-RU" dirty="0" smtClean="0"/>
              <a:t>: Учеб. пособие. — Л. : ЛПИ, 1982. — 79 с.</a:t>
            </a:r>
          </a:p>
          <a:p>
            <a:r>
              <a:rPr lang="ru-RU" dirty="0" smtClean="0"/>
              <a:t>с. </a:t>
            </a:r>
            <a:r>
              <a:rPr lang="ru-RU" i="1" dirty="0" smtClean="0"/>
              <a:t>Горшков В. Г.</a:t>
            </a:r>
            <a:r>
              <a:rPr lang="ru-RU" dirty="0" smtClean="0"/>
              <a:t> </a:t>
            </a:r>
            <a:r>
              <a:rPr lang="ru-RU" b="1" dirty="0" smtClean="0"/>
              <a:t>Экология человека</a:t>
            </a:r>
            <a:r>
              <a:rPr lang="ru-RU" dirty="0" smtClean="0"/>
              <a:t>: Учеб. пособие. — Л.: ЛПИ, 1984. — 71 с. </a:t>
            </a:r>
            <a:r>
              <a:rPr lang="ru-RU" i="1" dirty="0" smtClean="0"/>
              <a:t>Горшков</a:t>
            </a:r>
            <a:endParaRPr lang="ru-RU" dirty="0" smtClean="0"/>
          </a:p>
          <a:p>
            <a:r>
              <a:rPr lang="ru-RU" i="1" dirty="0" smtClean="0"/>
              <a:t>Горшков В. Г., Довгалюк Ю. А., Ивлев Л. С.</a:t>
            </a:r>
            <a:r>
              <a:rPr lang="ru-RU" dirty="0" smtClean="0"/>
              <a:t> </a:t>
            </a:r>
            <a:r>
              <a:rPr lang="ru-RU" b="1" dirty="0" smtClean="0"/>
              <a:t>Физические основы экологии</a:t>
            </a:r>
            <a:r>
              <a:rPr lang="ru-RU" dirty="0" smtClean="0"/>
              <a:t>: учеб. пособие / </a:t>
            </a:r>
            <a:r>
              <a:rPr lang="ru-RU" dirty="0" err="1" smtClean="0"/>
              <a:t>С.-Петерб</a:t>
            </a:r>
            <a:r>
              <a:rPr lang="ru-RU" dirty="0" smtClean="0"/>
              <a:t>. </a:t>
            </a:r>
            <a:r>
              <a:rPr lang="ru-RU" dirty="0" err="1" smtClean="0"/>
              <a:t>гос</a:t>
            </a:r>
            <a:r>
              <a:rPr lang="ru-RU" dirty="0" smtClean="0"/>
              <a:t>. ун-т. — СПб. : Изд-во Санкт-Петербургского ун-та, 2005. — 250</a:t>
            </a:r>
            <a:endParaRPr lang="ru-RU" dirty="0"/>
          </a:p>
        </p:txBody>
      </p:sp>
      <p:sp>
        <p:nvSpPr>
          <p:cNvPr id="5" name="Прямоугольник 4"/>
          <p:cNvSpPr/>
          <p:nvPr/>
        </p:nvSpPr>
        <p:spPr>
          <a:xfrm>
            <a:off x="4214810" y="928670"/>
            <a:ext cx="4572000" cy="1200329"/>
          </a:xfrm>
          <a:prstGeom prst="rect">
            <a:avLst/>
          </a:prstGeom>
        </p:spPr>
        <p:txBody>
          <a:bodyPr>
            <a:spAutoFit/>
          </a:bodyPr>
          <a:lstStyle/>
          <a:p>
            <a:r>
              <a:rPr lang="ru-RU" dirty="0" smtClean="0"/>
              <a:t>появились ученики и последователи по всему миру, возник интереснейший.</a:t>
            </a:r>
            <a:r>
              <a:rPr lang="ru-RU" b="1" dirty="0" smtClean="0"/>
              <a:t> сайт Биотическая Регуляция</a:t>
            </a:r>
            <a:r>
              <a:rPr lang="ru-RU" dirty="0" smtClean="0"/>
              <a:t> </a:t>
            </a:r>
            <a:r>
              <a:rPr lang="en-US" dirty="0" smtClean="0"/>
              <a:t>https://www.bioticregulation.ru/index_r.php</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В.Г. Горшков - редактор</a:t>
            </a:r>
            <a:endParaRPr lang="ru-RU" dirty="0"/>
          </a:p>
        </p:txBody>
      </p:sp>
      <p:sp>
        <p:nvSpPr>
          <p:cNvPr id="3" name="Содержимое 2"/>
          <p:cNvSpPr>
            <a:spLocks noGrp="1"/>
          </p:cNvSpPr>
          <p:nvPr>
            <p:ph idx="1"/>
          </p:nvPr>
        </p:nvSpPr>
        <p:spPr>
          <a:xfrm>
            <a:off x="500034" y="1357298"/>
            <a:ext cx="8229600" cy="4525963"/>
          </a:xfrm>
        </p:spPr>
        <p:txBody>
          <a:bodyPr>
            <a:normAutofit lnSpcReduction="10000"/>
          </a:bodyPr>
          <a:lstStyle/>
          <a:p>
            <a:r>
              <a:rPr lang="ru-RU" dirty="0" smtClean="0"/>
              <a:t>Роль девственной наземной </a:t>
            </a:r>
            <a:r>
              <a:rPr lang="ru-RU" dirty="0" err="1" smtClean="0"/>
              <a:t>биоты</a:t>
            </a:r>
            <a:r>
              <a:rPr lang="ru-RU" dirty="0" smtClean="0"/>
              <a:t> в современных условиях глобальных изменений окружающей среды: Биотическая регуляция окружающей среды = </a:t>
            </a:r>
            <a:r>
              <a:rPr lang="en-US" dirty="0" smtClean="0"/>
              <a:t>Role of virgin terrestrial biota in the modern processes of global change: Biotic regulation of the environment : </a:t>
            </a:r>
            <a:r>
              <a:rPr lang="ru-RU" dirty="0" err="1" smtClean="0"/>
              <a:t>Докл</a:t>
            </a:r>
            <a:r>
              <a:rPr lang="ru-RU" dirty="0" smtClean="0"/>
              <a:t>. </a:t>
            </a:r>
            <a:r>
              <a:rPr lang="ru-RU" dirty="0" err="1" smtClean="0"/>
              <a:t>междунар</a:t>
            </a:r>
            <a:r>
              <a:rPr lang="ru-RU" dirty="0" smtClean="0"/>
              <a:t>. семинара, 12-16 окт. 1998 г., Петрозаводск / Под ред. В. Г. Горшкова и др. — Гатчина : Б.и., 1998. — 21+472 </a:t>
            </a:r>
            <a:r>
              <a:rPr lang="en-US" dirty="0" smtClean="0"/>
              <a:t>c.</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 экологии к экономике</a:t>
            </a:r>
            <a:endParaRPr lang="ru-RU" dirty="0"/>
          </a:p>
        </p:txBody>
      </p:sp>
      <p:sp>
        <p:nvSpPr>
          <p:cNvPr id="3" name="Содержимое 2"/>
          <p:cNvSpPr>
            <a:spLocks noGrp="1"/>
          </p:cNvSpPr>
          <p:nvPr>
            <p:ph idx="1"/>
          </p:nvPr>
        </p:nvSpPr>
        <p:spPr/>
        <p:txBody>
          <a:bodyPr>
            <a:normAutofit fontScale="62500" lnSpcReduction="20000"/>
          </a:bodyPr>
          <a:lstStyle/>
          <a:p>
            <a:r>
              <a:rPr lang="ru-RU" i="1" dirty="0" smtClean="0"/>
              <a:t>Горшков В. Г., Макарьева А. М.</a:t>
            </a:r>
            <a:r>
              <a:rPr lang="ru-RU" dirty="0" smtClean="0"/>
              <a:t> Биотический насос атмосферной влаги, его связь с глобальной атмосферной циркуляцией и значение для круговорота воды на суше. — Гатчина : ПИЯФ, 2006. — 49 с. — (Препринт / Рос. акад. наук, </a:t>
            </a:r>
            <a:r>
              <a:rPr lang="ru-RU" dirty="0" err="1" smtClean="0"/>
              <a:t>Петерб</a:t>
            </a:r>
            <a:r>
              <a:rPr lang="ru-RU" dirty="0" smtClean="0"/>
              <a:t>. </a:t>
            </a:r>
            <a:r>
              <a:rPr lang="ru-RU" dirty="0" err="1" smtClean="0"/>
              <a:t>ин-т</a:t>
            </a:r>
            <a:r>
              <a:rPr lang="ru-RU" dirty="0" smtClean="0"/>
              <a:t> ядер. физики им. Б. П. Константинова ; 2655)</a:t>
            </a:r>
          </a:p>
          <a:p>
            <a:r>
              <a:rPr lang="ru-RU" i="1" dirty="0" smtClean="0"/>
              <a:t>Горшков В. Г., Макарьева А. М.</a:t>
            </a:r>
            <a:r>
              <a:rPr lang="ru-RU" dirty="0" smtClean="0"/>
              <a:t> Осмотическая сила конденсации водяного пара в земной атмосфере. — Гатчина : ПИЯФ, 2008. — 46 с. — (Препринт / Рос. акад. наук, </a:t>
            </a:r>
            <a:r>
              <a:rPr lang="ru-RU" dirty="0" err="1" smtClean="0"/>
              <a:t>Петерб</a:t>
            </a:r>
            <a:r>
              <a:rPr lang="ru-RU" dirty="0" smtClean="0"/>
              <a:t>. </a:t>
            </a:r>
            <a:r>
              <a:rPr lang="ru-RU" dirty="0" err="1" smtClean="0"/>
              <a:t>ин-т</a:t>
            </a:r>
            <a:r>
              <a:rPr lang="ru-RU" dirty="0" smtClean="0"/>
              <a:t> ядер. физики им. Б. П. Константинова ; ПИЯФ-2008. 2763).</a:t>
            </a:r>
          </a:p>
          <a:p>
            <a:endParaRPr lang="ru-RU" i="1" dirty="0" smtClean="0"/>
          </a:p>
          <a:p>
            <a:r>
              <a:rPr lang="ru-RU" i="1" dirty="0" smtClean="0"/>
              <a:t>Горшков В. Г., Макарьева А. М., </a:t>
            </a:r>
            <a:r>
              <a:rPr lang="ru-RU" i="1" dirty="0" err="1" smtClean="0"/>
              <a:t>Тян-Ли</a:t>
            </a:r>
            <a:r>
              <a:rPr lang="ru-RU" i="1" dirty="0" smtClean="0"/>
              <a:t> Б.-Л.</a:t>
            </a:r>
            <a:r>
              <a:rPr lang="ru-RU" dirty="0" smtClean="0"/>
              <a:t> Сравнительный анализ экологической устойчивости биомассы биосферы и экономической устойчивости товаров свободного рынка. — Гатчина : ПИЯФ, </a:t>
            </a:r>
            <a:r>
              <a:rPr lang="ru-RU" b="1" dirty="0" smtClean="0"/>
              <a:t>2008</a:t>
            </a:r>
            <a:r>
              <a:rPr lang="ru-RU" dirty="0" smtClean="0"/>
              <a:t>. — 50 с. — (Препринт / Рос. акад. наук, </a:t>
            </a:r>
            <a:r>
              <a:rPr lang="ru-RU" dirty="0" err="1" smtClean="0"/>
              <a:t>Петерб</a:t>
            </a:r>
            <a:r>
              <a:rPr lang="ru-RU" dirty="0" smtClean="0"/>
              <a:t>. </a:t>
            </a:r>
            <a:r>
              <a:rPr lang="ru-RU" dirty="0" err="1" smtClean="0"/>
              <a:t>ин-т</a:t>
            </a:r>
            <a:r>
              <a:rPr lang="ru-RU" dirty="0" smtClean="0"/>
              <a:t> ядер. физики им. Б. П. Константинова ; ПИЯФ-2008. 2754)</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От</a:t>
            </a:r>
            <a:r>
              <a:rPr lang="ru-RU" dirty="0" smtClean="0"/>
              <a:t> </a:t>
            </a:r>
            <a:r>
              <a:rPr lang="ru-RU" dirty="0" smtClean="0">
                <a:solidFill>
                  <a:srgbClr val="C00000"/>
                </a:solidFill>
              </a:rPr>
              <a:t>новых технологий к новому мышлению</a:t>
            </a:r>
            <a:endParaRPr lang="ru-RU" dirty="0">
              <a:solidFill>
                <a:srgbClr val="C00000"/>
              </a:solidFill>
            </a:endParaRPr>
          </a:p>
        </p:txBody>
      </p:sp>
      <p:sp>
        <p:nvSpPr>
          <p:cNvPr id="3" name="Содержимое 2"/>
          <p:cNvSpPr>
            <a:spLocks noGrp="1"/>
          </p:cNvSpPr>
          <p:nvPr>
            <p:ph idx="1"/>
          </p:nvPr>
        </p:nvSpPr>
        <p:spPr/>
        <p:txBody>
          <a:bodyPr>
            <a:normAutofit fontScale="85000" lnSpcReduction="10000"/>
          </a:bodyPr>
          <a:lstStyle/>
          <a:p>
            <a:r>
              <a:rPr lang="ru-RU" i="1" dirty="0" smtClean="0"/>
              <a:t>Горшков В. Г., Кондратьев К. Я., </a:t>
            </a:r>
            <a:r>
              <a:rPr lang="ru-RU" i="1" dirty="0" err="1" smtClean="0"/>
              <a:t>Шерман</a:t>
            </a:r>
            <a:r>
              <a:rPr lang="ru-RU" i="1" dirty="0" smtClean="0"/>
              <a:t> С. Г.</a:t>
            </a:r>
            <a:r>
              <a:rPr lang="ru-RU" dirty="0" smtClean="0"/>
              <a:t> Изменение глобального круговорота углерода. — Л. : ЛИЯФ, 1990. — 64 с. — (Препринт / АН СССР, Ленингр. </a:t>
            </a:r>
            <a:r>
              <a:rPr lang="ru-RU" dirty="0" err="1" smtClean="0"/>
              <a:t>ин-т</a:t>
            </a:r>
            <a:r>
              <a:rPr lang="ru-RU" dirty="0" smtClean="0"/>
              <a:t> ядер. физики им. Б. П. Константинова ; № 1650).</a:t>
            </a:r>
          </a:p>
          <a:p>
            <a:r>
              <a:rPr lang="ru-RU" i="1" dirty="0" smtClean="0"/>
              <a:t>Горшков В. Г., Кондратьев К. Я., </a:t>
            </a:r>
            <a:r>
              <a:rPr lang="ru-RU" i="1" dirty="0" err="1" smtClean="0"/>
              <a:t>Данилов-Данильян</a:t>
            </a:r>
            <a:r>
              <a:rPr lang="ru-RU" i="1" dirty="0" smtClean="0"/>
              <a:t> В. И., Лосев К. С.</a:t>
            </a:r>
            <a:r>
              <a:rPr lang="ru-RU" dirty="0" smtClean="0"/>
              <a:t> Окружающая среда: от новых технологий к новому мышлению. — М. : Б. и., 1994. — 26 с.</a:t>
            </a:r>
            <a:r>
              <a:rPr lang="ru-RU" i="1" dirty="0" smtClean="0"/>
              <a:t> </a:t>
            </a:r>
            <a:endParaRPr lang="ru-RU" dirty="0" smtClean="0"/>
          </a:p>
          <a:p>
            <a:r>
              <a:rPr lang="ru-RU" i="1" dirty="0" smtClean="0"/>
              <a:t>Горшков В. Г.</a:t>
            </a:r>
            <a:r>
              <a:rPr lang="ru-RU" dirty="0" smtClean="0"/>
              <a:t> </a:t>
            </a:r>
            <a:r>
              <a:rPr lang="ru-RU" b="1" dirty="0" smtClean="0">
                <a:solidFill>
                  <a:srgbClr val="00B050"/>
                </a:solidFill>
              </a:rPr>
              <a:t>Физические и биологические основы устойчивости жизни</a:t>
            </a:r>
            <a:r>
              <a:rPr lang="ru-RU" dirty="0" smtClean="0"/>
              <a:t>. — М.: ВИНИТИ, 1995. — 470 с.</a:t>
            </a:r>
          </a:p>
          <a:p>
            <a:endParaRPr lang="ru-RU" dirty="0" smtClean="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В.Г. Горшков - практик</a:t>
            </a:r>
            <a:endParaRPr lang="ru-RU" dirty="0"/>
          </a:p>
        </p:txBody>
      </p:sp>
      <p:sp>
        <p:nvSpPr>
          <p:cNvPr id="3" name="Содержимое 2"/>
          <p:cNvSpPr>
            <a:spLocks noGrp="1"/>
          </p:cNvSpPr>
          <p:nvPr>
            <p:ph idx="1"/>
          </p:nvPr>
        </p:nvSpPr>
        <p:spPr>
          <a:xfrm>
            <a:off x="500034" y="1285860"/>
            <a:ext cx="8229600" cy="4525963"/>
          </a:xfrm>
        </p:spPr>
        <p:txBody>
          <a:bodyPr>
            <a:normAutofit fontScale="92500" lnSpcReduction="10000"/>
          </a:bodyPr>
          <a:lstStyle/>
          <a:p>
            <a:r>
              <a:rPr lang="ru-RU" i="1" dirty="0" smtClean="0"/>
              <a:t>Горшков В. В., Горшков В. Г.</a:t>
            </a:r>
            <a:r>
              <a:rPr lang="ru-RU" dirty="0" smtClean="0"/>
              <a:t> Характеристики восстановления лесных экосистем после пожаров. — СПб. : ПИЯФ, 1992. — 39 с. — (Препринт / Рос. АН. </a:t>
            </a:r>
            <a:r>
              <a:rPr lang="ru-RU" dirty="0" err="1" smtClean="0"/>
              <a:t>Петерб</a:t>
            </a:r>
            <a:r>
              <a:rPr lang="ru-RU" dirty="0" smtClean="0"/>
              <a:t>. </a:t>
            </a:r>
            <a:r>
              <a:rPr lang="ru-RU" dirty="0" err="1" smtClean="0"/>
              <a:t>ин-т</a:t>
            </a:r>
            <a:r>
              <a:rPr lang="ru-RU" dirty="0" smtClean="0"/>
              <a:t> ядер. физики им. Б. П. Константинова ; № 1850).</a:t>
            </a:r>
          </a:p>
          <a:p>
            <a:r>
              <a:rPr lang="ru-RU" dirty="0" smtClean="0"/>
              <a:t>Горшков, В.В. Восстановление нижних ярусов сосновых лесов Кольского полуострова после пожаров / В.В. Горшков, И.Ю. </a:t>
            </a:r>
            <a:r>
              <a:rPr lang="ru-RU" dirty="0" err="1" smtClean="0"/>
              <a:t>Баккал</a:t>
            </a:r>
            <a:r>
              <a:rPr lang="ru-RU" dirty="0" smtClean="0"/>
              <a:t>, Н.И. </a:t>
            </a:r>
            <a:r>
              <a:rPr lang="ru-RU" dirty="0" err="1" smtClean="0"/>
              <a:t>Ставрова</a:t>
            </a:r>
            <a:r>
              <a:rPr lang="ru-RU" dirty="0" smtClean="0"/>
              <a:t>// Ботанический журн.1993 № 5,(Т.80). - С. 35 - 46.</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357166"/>
            <a:ext cx="8229600" cy="4525963"/>
          </a:xfrm>
        </p:spPr>
        <p:txBody>
          <a:bodyPr/>
          <a:lstStyle/>
          <a:p>
            <a:r>
              <a:rPr lang="en-US" dirty="0" smtClean="0"/>
              <a:t>/https://litbook.ru/article/14442?</a:t>
            </a:r>
            <a:r>
              <a:rPr lang="ru-RU" b="1" dirty="0" smtClean="0"/>
              <a:t> Мирон </a:t>
            </a:r>
            <a:r>
              <a:rPr lang="ru-RU" b="1" dirty="0" err="1" smtClean="0"/>
              <a:t>Амусья</a:t>
            </a:r>
            <a:r>
              <a:rPr lang="ru-RU" b="1" dirty="0" smtClean="0"/>
              <a:t> «Памяти соученика и многолетнего товарища. Виктор Георгиевич Горшков»</a:t>
            </a:r>
          </a:p>
          <a:p>
            <a:pPr>
              <a:buNone/>
            </a:pPr>
            <a:r>
              <a:rPr lang="ru-RU" dirty="0" smtClean="0"/>
              <a:t>…каждый из нас искал свою «</a:t>
            </a:r>
            <a:r>
              <a:rPr lang="ru-RU" i="1" dirty="0" smtClean="0"/>
              <a:t>лужайку обитания</a:t>
            </a:r>
            <a:r>
              <a:rPr lang="ru-RU" dirty="0" smtClean="0"/>
              <a:t>».</a:t>
            </a:r>
          </a:p>
          <a:p>
            <a:pPr>
              <a:buNone/>
            </a:pPr>
            <a:endParaRPr lang="ru-RU" b="1" dirty="0"/>
          </a:p>
        </p:txBody>
      </p:sp>
      <p:sp>
        <p:nvSpPr>
          <p:cNvPr id="4" name="Прямоугольник 3"/>
          <p:cNvSpPr/>
          <p:nvPr/>
        </p:nvSpPr>
        <p:spPr>
          <a:xfrm>
            <a:off x="357158" y="3643314"/>
            <a:ext cx="8501090" cy="2862322"/>
          </a:xfrm>
          <a:prstGeom prst="rect">
            <a:avLst/>
          </a:prstGeom>
        </p:spPr>
        <p:txBody>
          <a:bodyPr wrap="square">
            <a:spAutoFit/>
          </a:bodyPr>
          <a:lstStyle/>
          <a:p>
            <a:r>
              <a:rPr lang="ru-RU" b="1" dirty="0" smtClean="0">
                <a:solidFill>
                  <a:srgbClr val="C00000"/>
                </a:solidFill>
              </a:rPr>
              <a:t>Штрихи к портрету  В.Г. Горшкова </a:t>
            </a:r>
            <a:r>
              <a:rPr lang="ru-RU" dirty="0" smtClean="0"/>
              <a:t>1975–76 </a:t>
            </a:r>
            <a:r>
              <a:rPr lang="ru-RU" dirty="0" err="1" smtClean="0"/>
              <a:t>гг</a:t>
            </a:r>
            <a:r>
              <a:rPr lang="ru-RU" dirty="0" smtClean="0"/>
              <a:t> были для теоретиков ФТИ отмечены и событием другого рода. В самом конце года был арестован непосредственно со мной работавший М. Казачков. Ему было предъявлено обвинение в «</a:t>
            </a:r>
            <a:r>
              <a:rPr lang="ru-RU" i="1" dirty="0" smtClean="0"/>
              <a:t>измене родине</a:t>
            </a:r>
            <a:r>
              <a:rPr lang="ru-RU" dirty="0" smtClean="0"/>
              <a:t>», в связи с чем на допрос в качестве свидетелей вызывали, один за другим, примерно сотню физиков, включая и сравнительно удалённых, от «</a:t>
            </a:r>
            <a:r>
              <a:rPr lang="ru-RU" i="1" dirty="0" smtClean="0"/>
              <a:t>центра шпионажа</a:t>
            </a:r>
            <a:r>
              <a:rPr lang="ru-RU" dirty="0" smtClean="0"/>
              <a:t>»… Виктор стал для следователей, пожалуй, самым крепким орешком. Тогда как практически все допросы занимали по часов шесть, а у довольно многих, словоохотливых от страха, и заметно больше, для Виктора, твёрдо отказавшегося обсуждать со следователем, что бы то ни было, кроме задачи, решение которой привело к упомянутой выше работе, был рекордно коротким — примерно час!</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642918"/>
            <a:ext cx="8229600" cy="4525963"/>
          </a:xfrm>
        </p:spPr>
        <p:txBody>
          <a:bodyPr>
            <a:normAutofit fontScale="62500" lnSpcReduction="20000"/>
          </a:bodyPr>
          <a:lstStyle/>
          <a:p>
            <a:r>
              <a:rPr lang="ru-RU" dirty="0" smtClean="0"/>
              <a:t>«Виктор не только сам вносил разнообразие в свою жизнь, меняя направления исследований. Но и жизнь преподносила ему сюрпризы. Так, как-то вылетая из Ленинграда самолётом Ту-104 в начале 70-х, он пережил захват самолёта угонщиком, требовавшим изменения курса. В противном случае тот угрожал взорвать самолёт. Якобы подчинившись, лётчик вскоре пошёл на посадку. Увидев уже вблизи земли, что садятся в Ленинграде, угонщик с бомбой ринулся в пилотскую кабину. На пути его встал второй пилот, и, в результате взрыва, угонщик и пилот погибли, а взрывная волна пробила дыру в полу, не повредив важных элементов самолёта и не задев больше никого. Пассажиров вывели из самолёта, и долго выясняли их личности, что было особенно удобно, поскольку они лежали лицом вниз на лётном поле часа два. А мы все потом стремились летать с Виктором, полагая, вопреки теории вероятности и обыкновенной логике, что самолёт с ним становится гораздо безопаснее, чем без него».</a:t>
            </a:r>
          </a:p>
          <a:p>
            <a:pPr>
              <a:buNone/>
            </a:pPr>
            <a:r>
              <a:rPr lang="en-US" dirty="0" smtClean="0"/>
              <a:t>http://7i.7iskusstv.com/y2020/nomer6/amusja/</a:t>
            </a:r>
            <a:endParaRPr lang="ru-RU" dirty="0"/>
          </a:p>
        </p:txBody>
      </p:sp>
      <p:sp>
        <p:nvSpPr>
          <p:cNvPr id="4" name="Прямоугольник 3"/>
          <p:cNvSpPr/>
          <p:nvPr/>
        </p:nvSpPr>
        <p:spPr>
          <a:xfrm>
            <a:off x="0" y="5214950"/>
            <a:ext cx="9001156" cy="923330"/>
          </a:xfrm>
          <a:prstGeom prst="rect">
            <a:avLst/>
          </a:prstGeom>
        </p:spPr>
        <p:txBody>
          <a:bodyPr wrap="square">
            <a:spAutoFit/>
          </a:bodyPr>
          <a:lstStyle/>
          <a:p>
            <a:r>
              <a:rPr lang="ru-RU" dirty="0" smtClean="0"/>
              <a:t>Другие источники: </a:t>
            </a:r>
          </a:p>
          <a:p>
            <a:r>
              <a:rPr lang="ru-RU" dirty="0" smtClean="0"/>
              <a:t>https://www.nkj.ru/archive/articles/14638/</a:t>
            </a:r>
          </a:p>
          <a:p>
            <a:r>
              <a:rPr lang="ru-RU" dirty="0" smtClean="0"/>
              <a:t>https://ecodelo.org/rossiyskaya_federaciya/44599-pamyati_viktora_georgievicha_gorshkova</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FF0000"/>
                </a:solidFill>
              </a:rPr>
              <a:t>Мнение обычного человека, пытающегося разобраться в современной картине мира</a:t>
            </a:r>
            <a:endParaRPr lang="ru-RU" sz="3200" dirty="0">
              <a:solidFill>
                <a:srgbClr val="FF0000"/>
              </a:solidFill>
            </a:endParaRPr>
          </a:p>
        </p:txBody>
      </p:sp>
      <p:sp>
        <p:nvSpPr>
          <p:cNvPr id="3" name="Содержимое 2"/>
          <p:cNvSpPr>
            <a:spLocks noGrp="1"/>
          </p:cNvSpPr>
          <p:nvPr>
            <p:ph idx="1"/>
          </p:nvPr>
        </p:nvSpPr>
        <p:spPr/>
        <p:txBody>
          <a:bodyPr>
            <a:normAutofit fontScale="85000" lnSpcReduction="10000"/>
          </a:bodyPr>
          <a:lstStyle/>
          <a:p>
            <a:r>
              <a:rPr lang="ru-RU" dirty="0" smtClean="0"/>
              <a:t>Дочитал до конца </a:t>
            </a:r>
            <a:r>
              <a:rPr lang="ru-RU" dirty="0" smtClean="0">
                <a:hlinkClick r:id="rId2"/>
              </a:rPr>
              <a:t>удивительную книгу В.Г. Горшкова "Физические и биологические основы устойчивости жизни"</a:t>
            </a:r>
            <a:r>
              <a:rPr lang="ru-RU" dirty="0" smtClean="0"/>
              <a:t> // </a:t>
            </a:r>
            <a:r>
              <a:rPr lang="ru-RU" dirty="0" err="1" smtClean="0"/>
              <a:t>Фейсбук</a:t>
            </a:r>
            <a:r>
              <a:rPr lang="ru-RU" dirty="0" smtClean="0"/>
              <a:t> </a:t>
            </a:r>
            <a:r>
              <a:rPr lang="ru-RU" dirty="0" err="1" smtClean="0"/>
              <a:t>Талайбека</a:t>
            </a:r>
            <a:r>
              <a:rPr lang="ru-RU" dirty="0" smtClean="0"/>
              <a:t> Мусаева. 04.01.2016.</a:t>
            </a:r>
            <a:br>
              <a:rPr lang="ru-RU" dirty="0" smtClean="0"/>
            </a:br>
            <a:r>
              <a:rPr lang="ru-RU" dirty="0" err="1" smtClean="0"/>
              <a:t>Guru</a:t>
            </a:r>
            <a:r>
              <a:rPr lang="ru-RU" dirty="0" smtClean="0"/>
              <a:t> </a:t>
            </a:r>
            <a:r>
              <a:rPr lang="ru-RU" dirty="0" err="1" smtClean="0"/>
              <a:t>Talai</a:t>
            </a:r>
            <a:r>
              <a:rPr lang="ru-RU" dirty="0" smtClean="0"/>
              <a:t/>
            </a:r>
            <a:br>
              <a:rPr lang="ru-RU" dirty="0" smtClean="0"/>
            </a:br>
            <a:r>
              <a:rPr lang="ru-RU" dirty="0" smtClean="0"/>
              <a:t> «Книга про то, как в силу деятельности человека уменьшается </a:t>
            </a:r>
            <a:r>
              <a:rPr lang="ru-RU" b="1" dirty="0" err="1" smtClean="0">
                <a:solidFill>
                  <a:srgbClr val="006600"/>
                </a:solidFill>
              </a:rPr>
              <a:t>биота</a:t>
            </a:r>
            <a:r>
              <a:rPr lang="ru-RU" dirty="0" smtClean="0"/>
              <a:t> в планетарном масштабе. Более того, автор указывает на поразительно </a:t>
            </a:r>
            <a:r>
              <a:rPr lang="ru-RU" u="sng" dirty="0" smtClean="0"/>
              <a:t>реальный факт того, что температурные аномалии вызываются круговоротом воды в природе,</a:t>
            </a:r>
            <a:r>
              <a:rPr lang="ru-RU" dirty="0" smtClean="0"/>
              <a:t> в форме водяного пара. А водяной пар - самый главный парниковый газ!</a:t>
            </a:r>
            <a:endParaRPr lang="ru-RU" dirty="0"/>
          </a:p>
        </p:txBody>
      </p:sp>
      <p:sp>
        <p:nvSpPr>
          <p:cNvPr id="4" name="Прямоугольник 3"/>
          <p:cNvSpPr/>
          <p:nvPr/>
        </p:nvSpPr>
        <p:spPr>
          <a:xfrm>
            <a:off x="1285852" y="6000768"/>
            <a:ext cx="7286644" cy="369332"/>
          </a:xfrm>
          <a:prstGeom prst="rect">
            <a:avLst/>
          </a:prstGeom>
        </p:spPr>
        <p:txBody>
          <a:bodyPr wrap="square">
            <a:spAutoFit/>
          </a:bodyPr>
          <a:lstStyle/>
          <a:p>
            <a:r>
              <a:rPr lang="en-US" dirty="0" smtClean="0"/>
              <a:t>https://sobiainnen.livejournal.com/159749.html?ysclid=l3wkx38dzp</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714356"/>
          </a:xfrm>
        </p:spPr>
        <p:txBody>
          <a:bodyPr>
            <a:normAutofit fontScale="90000"/>
          </a:bodyPr>
          <a:lstStyle/>
          <a:p>
            <a:r>
              <a:rPr lang="ru-RU" dirty="0" smtClean="0"/>
              <a:t>Азбука биотической регуляции</a:t>
            </a:r>
            <a:endParaRPr lang="ru-RU" dirty="0"/>
          </a:p>
        </p:txBody>
      </p:sp>
      <p:sp>
        <p:nvSpPr>
          <p:cNvPr id="3" name="Содержимое 2"/>
          <p:cNvSpPr>
            <a:spLocks noGrp="1"/>
          </p:cNvSpPr>
          <p:nvPr>
            <p:ph idx="1"/>
          </p:nvPr>
        </p:nvSpPr>
        <p:spPr>
          <a:xfrm>
            <a:off x="285720" y="714356"/>
            <a:ext cx="3643338" cy="5929354"/>
          </a:xfrm>
        </p:spPr>
        <p:txBody>
          <a:bodyPr>
            <a:normAutofit fontScale="47500" lnSpcReduction="20000"/>
          </a:bodyPr>
          <a:lstStyle/>
          <a:p>
            <a:pPr marL="4763" indent="14288">
              <a:buNone/>
            </a:pPr>
            <a:r>
              <a:rPr lang="ru-RU" dirty="0" smtClean="0"/>
              <a:t>биохимические процессы в живом мире Земли поддерживаются внешней солнечной энергией и сводятся к </a:t>
            </a:r>
            <a:r>
              <a:rPr lang="ru-RU" b="1" dirty="0" smtClean="0"/>
              <a:t>синтезу</a:t>
            </a:r>
            <a:r>
              <a:rPr lang="ru-RU" dirty="0" smtClean="0"/>
              <a:t> и </a:t>
            </a:r>
            <a:r>
              <a:rPr lang="ru-RU" b="1" dirty="0" smtClean="0"/>
              <a:t>разложению</a:t>
            </a:r>
            <a:r>
              <a:rPr lang="ru-RU" dirty="0" smtClean="0"/>
              <a:t> </a:t>
            </a:r>
            <a:r>
              <a:rPr lang="ru-RU" dirty="0" smtClean="0">
                <a:solidFill>
                  <a:srgbClr val="006600"/>
                </a:solidFill>
              </a:rPr>
              <a:t>органических веществ</a:t>
            </a:r>
          </a:p>
          <a:p>
            <a:pPr marL="4763" indent="14288">
              <a:buNone/>
            </a:pPr>
            <a:r>
              <a:rPr lang="ru-RU" dirty="0" smtClean="0"/>
              <a:t>Происходит постоянное изменение химического состава окружающей среды</a:t>
            </a:r>
          </a:p>
          <a:p>
            <a:pPr marL="4763" indent="14288">
              <a:buNone/>
            </a:pPr>
            <a:r>
              <a:rPr lang="ru-RU" dirty="0" smtClean="0"/>
              <a:t>Максимально возможная скорость этого изменения за счет деятельности живых организмов (при синтезе в отсутствие разложения) </a:t>
            </a:r>
            <a:r>
              <a:rPr lang="ru-RU" b="1" dirty="0" smtClean="0"/>
              <a:t>в десять тысяч раз </a:t>
            </a:r>
            <a:r>
              <a:rPr lang="ru-RU" dirty="0" smtClean="0"/>
              <a:t>превосходит средние геофизические скорости изменения за счет активности земных недр и космических процессов </a:t>
            </a:r>
          </a:p>
          <a:p>
            <a:pPr marL="4763" indent="14288">
              <a:buNone/>
            </a:pPr>
            <a:r>
              <a:rPr lang="ru-RU" dirty="0" smtClean="0"/>
              <a:t>В отсутствие </a:t>
            </a:r>
            <a:r>
              <a:rPr lang="ru-RU" b="1" dirty="0" smtClean="0"/>
              <a:t>жесткой корреляции между биологическим синтезом и разложением</a:t>
            </a:r>
            <a:r>
              <a:rPr lang="ru-RU" dirty="0" smtClean="0"/>
              <a:t> окружающая среда может быть искажена до непригодного для жизни состояния в течение времени порядка </a:t>
            </a:r>
            <a:r>
              <a:rPr lang="ru-RU" b="1" dirty="0" smtClean="0">
                <a:solidFill>
                  <a:srgbClr val="FF0000"/>
                </a:solidFill>
              </a:rPr>
              <a:t>десятка лет</a:t>
            </a:r>
            <a:r>
              <a:rPr lang="ru-RU" dirty="0" smtClean="0"/>
              <a:t>, между тем как на безжизненной Земле она претерпела бы аналогичные изменения лишь за времена порядка </a:t>
            </a:r>
            <a:r>
              <a:rPr lang="ru-RU" b="1" dirty="0" smtClean="0">
                <a:solidFill>
                  <a:schemeClr val="accent6">
                    <a:lumMod val="50000"/>
                  </a:schemeClr>
                </a:solidFill>
              </a:rPr>
              <a:t>ста тысяч лет</a:t>
            </a:r>
            <a:r>
              <a:rPr lang="ru-RU" dirty="0" smtClean="0"/>
              <a:t>.</a:t>
            </a:r>
            <a:endParaRPr lang="ru-RU" dirty="0" smtClean="0">
              <a:solidFill>
                <a:srgbClr val="006600"/>
              </a:solidFill>
            </a:endParaRPr>
          </a:p>
          <a:p>
            <a:pPr marL="4763" indent="14288">
              <a:buNone/>
            </a:pPr>
            <a:r>
              <a:rPr lang="ru-RU" dirty="0" smtClean="0"/>
              <a:t>Сохранение существующего состояния среды возможно только при </a:t>
            </a:r>
            <a:r>
              <a:rPr lang="ru-RU" b="1" dirty="0" smtClean="0">
                <a:solidFill>
                  <a:srgbClr val="00B050"/>
                </a:solidFill>
              </a:rPr>
              <a:t>строгом равенстве скоростей биологического синтеза и разложения</a:t>
            </a:r>
            <a:r>
              <a:rPr lang="ru-RU" dirty="0" smtClean="0"/>
              <a:t>, т. е. высокой степени замкнутости </a:t>
            </a:r>
            <a:r>
              <a:rPr lang="ru-RU" dirty="0" smtClean="0">
                <a:solidFill>
                  <a:srgbClr val="00B050"/>
                </a:solidFill>
              </a:rPr>
              <a:t>биохимических круговоротов веществ</a:t>
            </a:r>
            <a:endParaRPr lang="ru-RU" dirty="0">
              <a:solidFill>
                <a:srgbClr val="00B050"/>
              </a:solidFill>
            </a:endParaRPr>
          </a:p>
        </p:txBody>
      </p:sp>
      <p:pic>
        <p:nvPicPr>
          <p:cNvPr id="5122" name="Picture 2" descr="D:\Мои документы\НЭУ\Биографии\Экологи\В.Г. Горшков\круговорот веществ и энергии.gif"/>
          <p:cNvPicPr>
            <a:picLocks noChangeAspect="1" noChangeArrowheads="1"/>
          </p:cNvPicPr>
          <p:nvPr/>
        </p:nvPicPr>
        <p:blipFill>
          <a:blip r:embed="rId2"/>
          <a:srcRect/>
          <a:stretch>
            <a:fillRect/>
          </a:stretch>
        </p:blipFill>
        <p:spPr bwMode="auto">
          <a:xfrm>
            <a:off x="3927316" y="785794"/>
            <a:ext cx="5077326" cy="3357586"/>
          </a:xfrm>
          <a:prstGeom prst="rect">
            <a:avLst/>
          </a:prstGeom>
          <a:noFill/>
        </p:spPr>
      </p:pic>
      <p:sp>
        <p:nvSpPr>
          <p:cNvPr id="5" name="Прямоугольник 4"/>
          <p:cNvSpPr/>
          <p:nvPr/>
        </p:nvSpPr>
        <p:spPr>
          <a:xfrm>
            <a:off x="3929058" y="4572008"/>
            <a:ext cx="5000628" cy="369332"/>
          </a:xfrm>
          <a:prstGeom prst="rect">
            <a:avLst/>
          </a:prstGeom>
        </p:spPr>
        <p:txBody>
          <a:bodyPr wrap="square">
            <a:spAutoFit/>
          </a:bodyPr>
          <a:lstStyle/>
          <a:p>
            <a:r>
              <a:rPr lang="en-US" dirty="0" smtClean="0"/>
              <a:t>https://www.bioticregulation.ru/pubs/pubs2_r.php</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654032"/>
          </a:xfrm>
        </p:spPr>
        <p:txBody>
          <a:bodyPr>
            <a:normAutofit fontScale="90000"/>
          </a:bodyPr>
          <a:lstStyle/>
          <a:p>
            <a:r>
              <a:rPr lang="ru-RU" b="1" dirty="0" smtClean="0">
                <a:solidFill>
                  <a:srgbClr val="00B050"/>
                </a:solidFill>
              </a:rPr>
              <a:t>Популярно о лесном насосе</a:t>
            </a:r>
            <a:endParaRPr lang="ru-RU" b="1" dirty="0">
              <a:solidFill>
                <a:srgbClr val="00B050"/>
              </a:solidFill>
            </a:endParaRPr>
          </a:p>
        </p:txBody>
      </p:sp>
      <p:pic>
        <p:nvPicPr>
          <p:cNvPr id="4098" name="Picture 2" descr="D:\Мои документы\НЭУ\Биографии\Экологи\В.Г. Горшков\brr-blk.gif"/>
          <p:cNvPicPr>
            <a:picLocks noGrp="1" noChangeAspect="1" noChangeArrowheads="1"/>
          </p:cNvPicPr>
          <p:nvPr>
            <p:ph idx="1"/>
          </p:nvPr>
        </p:nvPicPr>
        <p:blipFill>
          <a:blip r:embed="rId2"/>
          <a:srcRect/>
          <a:stretch>
            <a:fillRect/>
          </a:stretch>
        </p:blipFill>
        <p:spPr bwMode="auto">
          <a:xfrm>
            <a:off x="571472" y="1214422"/>
            <a:ext cx="3508400" cy="2428892"/>
          </a:xfrm>
          <a:prstGeom prst="rect">
            <a:avLst/>
          </a:prstGeom>
          <a:noFill/>
        </p:spPr>
      </p:pic>
      <p:sp>
        <p:nvSpPr>
          <p:cNvPr id="5" name="Прямоугольник 4"/>
          <p:cNvSpPr/>
          <p:nvPr/>
        </p:nvSpPr>
        <p:spPr>
          <a:xfrm>
            <a:off x="4357686" y="1071546"/>
            <a:ext cx="4643470" cy="4985980"/>
          </a:xfrm>
          <a:prstGeom prst="rect">
            <a:avLst/>
          </a:prstGeom>
        </p:spPr>
        <p:txBody>
          <a:bodyPr wrap="square">
            <a:spAutoFit/>
          </a:bodyPr>
          <a:lstStyle/>
          <a:p>
            <a:r>
              <a:rPr lang="ru-RU" sz="2400" dirty="0" smtClean="0"/>
              <a:t/>
            </a:r>
            <a:br>
              <a:rPr lang="ru-RU" sz="2400" dirty="0" smtClean="0"/>
            </a:br>
            <a:r>
              <a:rPr lang="ru-RU" sz="1400" dirty="0" smtClean="0"/>
              <a:t/>
            </a:r>
            <a:br>
              <a:rPr lang="ru-RU" sz="1400" dirty="0" smtClean="0"/>
            </a:br>
            <a:r>
              <a:rPr lang="ru-RU" sz="1400" b="1" dirty="0" smtClean="0">
                <a:solidFill>
                  <a:srgbClr val="0070C0"/>
                </a:solidFill>
              </a:rPr>
              <a:t>1.Реки и ненарушенная </a:t>
            </a:r>
            <a:r>
              <a:rPr lang="ru-RU" sz="1400" b="1" dirty="0" err="1" smtClean="0">
                <a:solidFill>
                  <a:srgbClr val="0070C0"/>
                </a:solidFill>
              </a:rPr>
              <a:t>биота</a:t>
            </a:r>
            <a:r>
              <a:rPr lang="ru-RU" sz="1400" dirty="0" smtClean="0"/>
              <a:t/>
            </a:r>
            <a:br>
              <a:rPr lang="ru-RU" sz="1400" dirty="0" smtClean="0"/>
            </a:br>
            <a:r>
              <a:rPr lang="ru-RU" sz="1400" dirty="0" smtClean="0"/>
              <a:t> Ненарушенная </a:t>
            </a:r>
            <a:r>
              <a:rPr lang="ru-RU" sz="1400" dirty="0" err="1" smtClean="0"/>
              <a:t>биота</a:t>
            </a:r>
            <a:r>
              <a:rPr lang="ru-RU" sz="1400" dirty="0" smtClean="0"/>
              <a:t> сохранилась на оставшихся 30% суши в виде не разрезанных дорогами девственных лесов и болот. Освоенные 70% суши превращены в пастбища</a:t>
            </a:r>
            <a:br>
              <a:rPr lang="ru-RU" sz="1400" dirty="0" smtClean="0"/>
            </a:br>
            <a:r>
              <a:rPr lang="ru-RU" sz="1400" dirty="0" smtClean="0"/>
              <a:t>для скота, обрабатываемые земли для выращивания урожая, разреженный, подвергаемый непрерывным вырубкам</a:t>
            </a:r>
            <a:br>
              <a:rPr lang="ru-RU" sz="1400" dirty="0" smtClean="0"/>
            </a:br>
            <a:r>
              <a:rPr lang="ru-RU" sz="1400" dirty="0" smtClean="0"/>
              <a:t>древостой и промышленные предприятия. Большая часть освоенной человеком в прошлом территории суши превратилась в пустыни, которые уже невозможно использовать. </a:t>
            </a:r>
            <a:r>
              <a:rPr lang="ru-RU" sz="1400" dirty="0" smtClean="0">
                <a:solidFill>
                  <a:srgbClr val="FF0000"/>
                </a:solidFill>
              </a:rPr>
              <a:t>Сохранившаяся ненарушенная </a:t>
            </a:r>
            <a:r>
              <a:rPr lang="ru-RU" sz="1400" dirty="0" err="1" smtClean="0">
                <a:solidFill>
                  <a:srgbClr val="FF0000"/>
                </a:solidFill>
              </a:rPr>
              <a:t>биота</a:t>
            </a:r>
            <a:r>
              <a:rPr lang="ru-RU" sz="1400" dirty="0" smtClean="0">
                <a:solidFill>
                  <a:srgbClr val="FF0000"/>
                </a:solidFill>
              </a:rPr>
              <a:t> представляется ненужной человеку</a:t>
            </a:r>
            <a:r>
              <a:rPr lang="ru-RU" sz="1400" dirty="0" smtClean="0"/>
              <a:t>. Поэтому предполагается </a:t>
            </a:r>
            <a:r>
              <a:rPr lang="ru-RU" sz="1400" b="1" dirty="0" smtClean="0"/>
              <a:t>с развитием техники и экономики </a:t>
            </a:r>
            <a:r>
              <a:rPr lang="ru-RU" sz="1400" dirty="0" smtClean="0"/>
              <a:t>освоить ненарушенную </a:t>
            </a:r>
            <a:r>
              <a:rPr lang="ru-RU" sz="1400" dirty="0" err="1" smtClean="0"/>
              <a:t>биоту</a:t>
            </a:r>
            <a:r>
              <a:rPr lang="ru-RU" sz="1400" dirty="0" smtClean="0"/>
              <a:t> на этих оставшихся 30% суши, превратив девственные леса в вырубаемый древостой, а осушенные болота в пахотные земли. </a:t>
            </a:r>
            <a:r>
              <a:rPr lang="ru-RU" sz="1400" b="1" dirty="0" smtClean="0"/>
              <a:t>На это, в частности, нацелен новый Лесной кодекс Российской Федерации</a:t>
            </a:r>
            <a:r>
              <a:rPr lang="ru-RU" sz="1400" dirty="0" smtClean="0"/>
              <a:t>. Ненарушенную </a:t>
            </a:r>
            <a:r>
              <a:rPr lang="ru-RU" sz="1400" dirty="0" err="1" smtClean="0"/>
              <a:t>биоту</a:t>
            </a:r>
            <a:r>
              <a:rPr lang="ru-RU" sz="1400" dirty="0" smtClean="0"/>
              <a:t> считается достаточным сохранить в заповедниках как «памятники природы»,</a:t>
            </a:r>
            <a:br>
              <a:rPr lang="ru-RU" sz="1400" dirty="0" smtClean="0"/>
            </a:br>
            <a:r>
              <a:rPr lang="ru-RU" sz="1400" dirty="0" smtClean="0"/>
              <a:t>которые занимали бы не более 1–2% территории суши</a:t>
            </a:r>
            <a:endParaRPr lang="ru-RU" sz="1400" dirty="0"/>
          </a:p>
        </p:txBody>
      </p:sp>
      <p:sp>
        <p:nvSpPr>
          <p:cNvPr id="6" name="Прямоугольник 5"/>
          <p:cNvSpPr/>
          <p:nvPr/>
        </p:nvSpPr>
        <p:spPr>
          <a:xfrm>
            <a:off x="1500166" y="857232"/>
            <a:ext cx="6643734" cy="523220"/>
          </a:xfrm>
          <a:prstGeom prst="rect">
            <a:avLst/>
          </a:prstGeom>
        </p:spPr>
        <p:txBody>
          <a:bodyPr wrap="square">
            <a:spAutoFit/>
          </a:bodyPr>
          <a:lstStyle/>
          <a:p>
            <a:r>
              <a:rPr lang="ru-RU" sz="2800" b="1" dirty="0" smtClean="0">
                <a:solidFill>
                  <a:srgbClr val="0070C0"/>
                </a:solidFill>
              </a:rPr>
              <a:t>Реки. Будут ли они вечно течь на Земле? </a:t>
            </a:r>
            <a:endParaRPr lang="ru-RU" sz="2800" b="1" dirty="0">
              <a:solidFill>
                <a:srgbClr val="0070C0"/>
              </a:solidFill>
            </a:endParaRPr>
          </a:p>
        </p:txBody>
      </p:sp>
      <p:sp>
        <p:nvSpPr>
          <p:cNvPr id="7" name="Прямоугольник 6"/>
          <p:cNvSpPr/>
          <p:nvPr/>
        </p:nvSpPr>
        <p:spPr>
          <a:xfrm>
            <a:off x="285720" y="3786190"/>
            <a:ext cx="4071966" cy="2246769"/>
          </a:xfrm>
          <a:prstGeom prst="rect">
            <a:avLst/>
          </a:prstGeom>
        </p:spPr>
        <p:txBody>
          <a:bodyPr wrap="square">
            <a:spAutoFit/>
          </a:bodyPr>
          <a:lstStyle/>
          <a:p>
            <a:r>
              <a:rPr lang="ru-RU" sz="1400" dirty="0" smtClean="0"/>
              <a:t>Пресную воду человек берет из рек. Реки – единственный источник пресной воды на суше. Все пресные озера, горные ледники и болота</a:t>
            </a:r>
            <a:br>
              <a:rPr lang="ru-RU" sz="1400" dirty="0" smtClean="0"/>
            </a:br>
            <a:r>
              <a:rPr lang="ru-RU" sz="1400" dirty="0" smtClean="0"/>
              <a:t>содержат столько воды, сколько стекает через реки в океан </a:t>
            </a:r>
            <a:r>
              <a:rPr lang="ru-RU" sz="1400" b="1" dirty="0" smtClean="0">
                <a:solidFill>
                  <a:srgbClr val="FF0000"/>
                </a:solidFill>
              </a:rPr>
              <a:t>всего за четыре года</a:t>
            </a:r>
            <a:r>
              <a:rPr lang="ru-RU" sz="1400" dirty="0" smtClean="0"/>
              <a:t>. Почему же текут реки? Почему нет рек в пустынях? Не может ли случиться так, что вся вода, стекающая откуда-</a:t>
            </a:r>
            <a:br>
              <a:rPr lang="ru-RU" sz="1400" dirty="0" smtClean="0"/>
            </a:br>
            <a:r>
              <a:rPr lang="ru-RU" sz="1400" dirty="0" smtClean="0"/>
              <a:t>то в реки, полностью стечет в океан и</a:t>
            </a:r>
            <a:br>
              <a:rPr lang="ru-RU" sz="1400" dirty="0" smtClean="0"/>
            </a:br>
            <a:r>
              <a:rPr lang="ru-RU" sz="1400" dirty="0" smtClean="0"/>
              <a:t>больше ее не будет? Эти вопросы всегда волновали пытливых людей</a:t>
            </a:r>
            <a:endParaRPr lang="ru-RU" sz="1400" dirty="0"/>
          </a:p>
        </p:txBody>
      </p:sp>
      <p:sp>
        <p:nvSpPr>
          <p:cNvPr id="8" name="Прямоугольник 7"/>
          <p:cNvSpPr/>
          <p:nvPr/>
        </p:nvSpPr>
        <p:spPr>
          <a:xfrm>
            <a:off x="214282" y="6000768"/>
            <a:ext cx="871543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dirty="0" smtClean="0">
                <a:solidFill>
                  <a:srgbClr val="0070C0"/>
                </a:solidFill>
              </a:rPr>
              <a:t>Для того, чтобы реки текли, необходим насос, закачивающий воду из океана на сушу в любое удаленное от океана место</a:t>
            </a:r>
            <a:endParaRPr lang="ru-RU" dirty="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dirty="0" smtClean="0"/>
              <a:t>Азбука биотической регуляции</a:t>
            </a:r>
            <a:endParaRPr lang="ru-RU" dirty="0"/>
          </a:p>
        </p:txBody>
      </p:sp>
      <p:sp>
        <p:nvSpPr>
          <p:cNvPr id="3" name="Содержимое 2"/>
          <p:cNvSpPr>
            <a:spLocks noGrp="1"/>
          </p:cNvSpPr>
          <p:nvPr>
            <p:ph idx="1"/>
          </p:nvPr>
        </p:nvSpPr>
        <p:spPr>
          <a:xfrm>
            <a:off x="0" y="1071546"/>
            <a:ext cx="6000792" cy="5500726"/>
          </a:xfrm>
        </p:spPr>
        <p:txBody>
          <a:bodyPr>
            <a:normAutofit fontScale="62500" lnSpcReduction="20000"/>
          </a:bodyPr>
          <a:lstStyle/>
          <a:p>
            <a:pPr marL="3175" indent="17463">
              <a:buNone/>
            </a:pPr>
            <a:r>
              <a:rPr lang="ru-RU" dirty="0" smtClean="0"/>
              <a:t>Вся жизнь на суше связана с растениями, которые могут произрастать только во </a:t>
            </a:r>
            <a:r>
              <a:rPr lang="ru-RU" b="1" dirty="0" smtClean="0"/>
              <a:t>влажной почве</a:t>
            </a:r>
            <a:r>
              <a:rPr lang="ru-RU" dirty="0" smtClean="0"/>
              <a:t>. Влажность почвы должна быть одинаковой в течение всего сезона активной жизни растений. </a:t>
            </a:r>
            <a:r>
              <a:rPr lang="ru-RU" b="1" dirty="0" smtClean="0"/>
              <a:t>Суша возвышается над океаном</a:t>
            </a:r>
            <a:br>
              <a:rPr lang="ru-RU" b="1" dirty="0" smtClean="0"/>
            </a:br>
            <a:r>
              <a:rPr lang="ru-RU" b="1" dirty="0" smtClean="0"/>
              <a:t>и имеет уклон</a:t>
            </a:r>
            <a:r>
              <a:rPr lang="ru-RU" dirty="0" smtClean="0"/>
              <a:t>. Поэтому, вследствие</a:t>
            </a:r>
            <a:br>
              <a:rPr lang="ru-RU" dirty="0" smtClean="0"/>
            </a:br>
            <a:r>
              <a:rPr lang="ru-RU" dirty="0" smtClean="0"/>
              <a:t>существования физических сил тяготения, влага из почвы стекает в направлении максимального уклона, собирается в реки и течет в океан. В среднем уклон</a:t>
            </a:r>
            <a:br>
              <a:rPr lang="ru-RU" dirty="0" smtClean="0"/>
            </a:br>
            <a:r>
              <a:rPr lang="ru-RU" dirty="0" smtClean="0"/>
              <a:t>суши не зависит от расстояния до океана. Поэтому при одинаковой влажности почвы речной сток на единицу площади земной поверхности одинаков на любом удалении от океана. Этот факт действительно наблюдается на всех  девственных лесах и болотах. Таким образом, сотни миллионов лет назад при заселении суши из океана </a:t>
            </a:r>
            <a:r>
              <a:rPr lang="ru-RU" b="1" dirty="0" smtClean="0"/>
              <a:t>жизнь должна была решить задачу накопления влаги на суше </a:t>
            </a:r>
            <a:r>
              <a:rPr lang="ru-RU" dirty="0" smtClean="0"/>
              <a:t>и сохранения оптимальной влажности почвы при условии существования непрерывного речного стока воды в океан</a:t>
            </a:r>
            <a:endParaRPr lang="ru-RU" dirty="0"/>
          </a:p>
        </p:txBody>
      </p:sp>
      <p:pic>
        <p:nvPicPr>
          <p:cNvPr id="6147" name="Picture 3" descr="D:\Мои документы\НЭУ\Биографии\Экологи\В.Г. Горшков\девственные леса Республики Коми-4.jpg"/>
          <p:cNvPicPr>
            <a:picLocks noChangeAspect="1" noChangeArrowheads="1"/>
          </p:cNvPicPr>
          <p:nvPr/>
        </p:nvPicPr>
        <p:blipFill>
          <a:blip r:embed="rId2" cstate="print"/>
          <a:srcRect/>
          <a:stretch>
            <a:fillRect/>
          </a:stretch>
        </p:blipFill>
        <p:spPr bwMode="auto">
          <a:xfrm>
            <a:off x="6000760" y="1214422"/>
            <a:ext cx="3024182" cy="2011081"/>
          </a:xfrm>
          <a:prstGeom prst="rect">
            <a:avLst/>
          </a:prstGeom>
          <a:noFill/>
        </p:spPr>
      </p:pic>
      <p:pic>
        <p:nvPicPr>
          <p:cNvPr id="6149" name="Picture 5" descr="D:\Мои документы\НЭУ\Биографии\Экологи\В.Г. Горшков\сток рек в океан.jpg"/>
          <p:cNvPicPr>
            <a:picLocks noChangeAspect="1" noChangeArrowheads="1"/>
          </p:cNvPicPr>
          <p:nvPr/>
        </p:nvPicPr>
        <p:blipFill>
          <a:blip r:embed="rId3"/>
          <a:srcRect/>
          <a:stretch>
            <a:fillRect/>
          </a:stretch>
        </p:blipFill>
        <p:spPr bwMode="auto">
          <a:xfrm>
            <a:off x="6000760" y="3429000"/>
            <a:ext cx="3006161" cy="170020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4000528" cy="6429420"/>
          </a:xfrm>
        </p:spPr>
        <p:txBody>
          <a:bodyPr>
            <a:normAutofit fontScale="62500" lnSpcReduction="20000"/>
          </a:bodyPr>
          <a:lstStyle/>
          <a:p>
            <a:r>
              <a:rPr lang="ru-RU" dirty="0" smtClean="0"/>
              <a:t>Травы и кустарники – степи, прерии, саванны, пастбища и обрабатываемые</a:t>
            </a:r>
            <a:br>
              <a:rPr lang="ru-RU" dirty="0" smtClean="0"/>
            </a:br>
            <a:r>
              <a:rPr lang="ru-RU" dirty="0" smtClean="0"/>
              <a:t>человеком поля – не могут сформировать речные бассейны на любом удалении от океана. Эта растительность </a:t>
            </a:r>
            <a:r>
              <a:rPr lang="ru-RU" dirty="0" err="1" smtClean="0"/>
              <a:t>ожет</a:t>
            </a:r>
            <a:r>
              <a:rPr lang="ru-RU" dirty="0" smtClean="0"/>
              <a:t> обеспечивать лишь быстро затухающие с удалением от берега океана потоки влаги в летние влажные сезоны года. Затухание происходит в геометрической прогрессии, т.е. при проникновении вглубь суши на каждые 400 км поток влаги и осадки уменьшаются в двое.</a:t>
            </a:r>
          </a:p>
          <a:p>
            <a:r>
              <a:rPr lang="ru-RU" b="1" dirty="0" smtClean="0"/>
              <a:t>Превращение травостоя в</a:t>
            </a:r>
            <a:br>
              <a:rPr lang="ru-RU" b="1" dirty="0" smtClean="0"/>
            </a:br>
            <a:r>
              <a:rPr lang="ru-RU" b="1" dirty="0" smtClean="0"/>
              <a:t>пустыни </a:t>
            </a:r>
            <a:r>
              <a:rPr lang="ru-RU" dirty="0" smtClean="0"/>
              <a:t>показывает, что устойчивое существование жизни на суше в виде травостоя невозможно даже на малых расстояниях от океана.</a:t>
            </a:r>
            <a:endParaRPr lang="ru-RU" dirty="0"/>
          </a:p>
        </p:txBody>
      </p:sp>
      <p:pic>
        <p:nvPicPr>
          <p:cNvPr id="4" name="Picture 4"/>
          <p:cNvPicPr>
            <a:picLocks noChangeAspect="1" noChangeArrowheads="1"/>
          </p:cNvPicPr>
          <p:nvPr/>
        </p:nvPicPr>
        <p:blipFill>
          <a:blip r:embed="rId2"/>
          <a:srcRect/>
          <a:stretch>
            <a:fillRect/>
          </a:stretch>
        </p:blipFill>
        <p:spPr bwMode="auto">
          <a:xfrm>
            <a:off x="4143375" y="2447925"/>
            <a:ext cx="5000625" cy="4410075"/>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4000496" y="0"/>
            <a:ext cx="4924425" cy="29337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B050"/>
                </a:solidFill>
              </a:rPr>
              <a:t>Компенсация изменений, вызванных в экосистемах  космическими флуктуациями</a:t>
            </a:r>
            <a:endParaRPr lang="ru-RU" sz="2800" b="1" dirty="0">
              <a:solidFill>
                <a:srgbClr val="00B050"/>
              </a:solidFill>
            </a:endParaRPr>
          </a:p>
        </p:txBody>
      </p:sp>
      <p:sp>
        <p:nvSpPr>
          <p:cNvPr id="5" name="Содержимое 4"/>
          <p:cNvSpPr>
            <a:spLocks noGrp="1"/>
          </p:cNvSpPr>
          <p:nvPr>
            <p:ph idx="1"/>
          </p:nvPr>
        </p:nvSpPr>
        <p:spPr>
          <a:xfrm>
            <a:off x="457200" y="1600200"/>
            <a:ext cx="4757742" cy="5043510"/>
          </a:xfrm>
        </p:spPr>
        <p:txBody>
          <a:bodyPr>
            <a:normAutofit fontScale="85000" lnSpcReduction="20000"/>
          </a:bodyPr>
          <a:lstStyle/>
          <a:p>
            <a:r>
              <a:rPr lang="ru-RU" dirty="0" smtClean="0"/>
              <a:t>вулканические извержения, падение крупных метеоритов и другие значительные геофизические и </a:t>
            </a:r>
            <a:r>
              <a:rPr lang="ru-RU" dirty="0" err="1" smtClean="0"/>
              <a:t>космическихе</a:t>
            </a:r>
            <a:r>
              <a:rPr lang="ru-RU" dirty="0" smtClean="0"/>
              <a:t> флуктуации изменяют окружающую среду. Возврат к первоначальному состоянию после таких возмущений может обеспечиваться </a:t>
            </a:r>
            <a:r>
              <a:rPr lang="ru-RU" b="1" dirty="0" smtClean="0"/>
              <a:t>компенсацией этих изменений живыми организмами</a:t>
            </a:r>
          </a:p>
          <a:p>
            <a:endParaRPr lang="ru-RU" b="1" dirty="0"/>
          </a:p>
        </p:txBody>
      </p:sp>
      <p:pic>
        <p:nvPicPr>
          <p:cNvPr id="7171" name="Picture 3" descr="D:\Мои документы\НЭУ\Лесной дозор_экскурсия\гравюра.png"/>
          <p:cNvPicPr>
            <a:picLocks noChangeAspect="1" noChangeArrowheads="1"/>
          </p:cNvPicPr>
          <p:nvPr/>
        </p:nvPicPr>
        <p:blipFill>
          <a:blip r:embed="rId2"/>
          <a:srcRect/>
          <a:stretch>
            <a:fillRect/>
          </a:stretch>
        </p:blipFill>
        <p:spPr bwMode="auto">
          <a:xfrm>
            <a:off x="5500694" y="1275466"/>
            <a:ext cx="2768886" cy="558253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rgbClr val="00B050"/>
                </a:solidFill>
              </a:rPr>
              <a:t>испаряющая поверхность леса в десятки раз больше испаряющей поверхности открытого океана того же размера </a:t>
            </a:r>
            <a:endParaRPr lang="ru-RU" sz="2800" dirty="0"/>
          </a:p>
        </p:txBody>
      </p:sp>
      <p:sp>
        <p:nvSpPr>
          <p:cNvPr id="3" name="Содержимое 2"/>
          <p:cNvSpPr>
            <a:spLocks noGrp="1"/>
          </p:cNvSpPr>
          <p:nvPr>
            <p:ph idx="1"/>
          </p:nvPr>
        </p:nvSpPr>
        <p:spPr>
          <a:xfrm>
            <a:off x="457200" y="1600200"/>
            <a:ext cx="5329246" cy="5257800"/>
          </a:xfrm>
        </p:spPr>
        <p:txBody>
          <a:bodyPr>
            <a:normAutofit fontScale="77500" lnSpcReduction="20000"/>
          </a:bodyPr>
          <a:lstStyle/>
          <a:p>
            <a:r>
              <a:rPr lang="ru-RU" dirty="0" smtClean="0"/>
              <a:t>Для устойчивого заселения всей</a:t>
            </a:r>
            <a:br>
              <a:rPr lang="ru-RU" dirty="0" smtClean="0"/>
            </a:br>
            <a:r>
              <a:rPr lang="ru-RU" dirty="0" smtClean="0"/>
              <a:t>суши жизнь вынуждена была изобрести новый вид растительности – высокие деревья с широкой кроной, состоящей из огромного числа листьев.</a:t>
            </a:r>
            <a:br>
              <a:rPr lang="ru-RU" dirty="0" smtClean="0"/>
            </a:br>
            <a:r>
              <a:rPr lang="ru-RU" dirty="0" smtClean="0"/>
              <a:t>В густом лесу с соприкасающимися</a:t>
            </a:r>
            <a:br>
              <a:rPr lang="ru-RU" dirty="0" smtClean="0"/>
            </a:br>
            <a:r>
              <a:rPr lang="ru-RU" dirty="0" smtClean="0"/>
              <a:t>и переплетенными кронами соседних</a:t>
            </a:r>
            <a:br>
              <a:rPr lang="ru-RU" dirty="0" smtClean="0"/>
            </a:br>
            <a:r>
              <a:rPr lang="ru-RU" dirty="0" smtClean="0"/>
              <a:t>деревьев суммарная площадь поверхности листьев в десятки раз превосходит площадь земной поверхности, расположенную под лесом. </a:t>
            </a:r>
          </a:p>
        </p:txBody>
      </p:sp>
      <p:pic>
        <p:nvPicPr>
          <p:cNvPr id="9218" name="Picture 2" descr="D:\Мои документы\НЭУ\Лесной дозор_экскурсия\пезаж.jpg"/>
          <p:cNvPicPr>
            <a:picLocks noChangeAspect="1" noChangeArrowheads="1"/>
          </p:cNvPicPr>
          <p:nvPr/>
        </p:nvPicPr>
        <p:blipFill>
          <a:blip r:embed="rId2" cstate="print"/>
          <a:srcRect/>
          <a:stretch>
            <a:fillRect/>
          </a:stretch>
        </p:blipFill>
        <p:spPr bwMode="auto">
          <a:xfrm>
            <a:off x="5742626" y="1643050"/>
            <a:ext cx="3401374" cy="1913273"/>
          </a:xfrm>
          <a:prstGeom prst="rect">
            <a:avLst/>
          </a:prstGeom>
          <a:noFill/>
        </p:spPr>
      </p:pic>
      <p:pic>
        <p:nvPicPr>
          <p:cNvPr id="9219" name="Picture 3" descr="D:\Мои документы\НЭУ\Лесной дозор_экскурсия\Обложка.jpg"/>
          <p:cNvPicPr>
            <a:picLocks noChangeAspect="1" noChangeArrowheads="1"/>
          </p:cNvPicPr>
          <p:nvPr/>
        </p:nvPicPr>
        <p:blipFill>
          <a:blip r:embed="rId3"/>
          <a:srcRect/>
          <a:stretch>
            <a:fillRect/>
          </a:stretch>
        </p:blipFill>
        <p:spPr bwMode="auto">
          <a:xfrm>
            <a:off x="5786446" y="3929066"/>
            <a:ext cx="3214678" cy="222212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229600" cy="4525963"/>
          </a:xfrm>
        </p:spPr>
        <p:txBody>
          <a:bodyPr/>
          <a:lstStyle/>
          <a:p>
            <a:pPr indent="17463">
              <a:buNone/>
            </a:pPr>
            <a:r>
              <a:rPr lang="ro-RO" dirty="0" smtClean="0"/>
              <a:t>В </a:t>
            </a:r>
            <a:r>
              <a:rPr lang="ru-RU" dirty="0" smtClean="0"/>
              <a:t>лесных </a:t>
            </a:r>
            <a:r>
              <a:rPr lang="ro-RO" dirty="0" smtClean="0"/>
              <a:t>сообществ</a:t>
            </a:r>
            <a:r>
              <a:rPr lang="ru-RU" dirty="0" smtClean="0"/>
              <a:t>ах</a:t>
            </a:r>
            <a:r>
              <a:rPr lang="ro-RO" dirty="0" smtClean="0"/>
              <a:t> нет видов-бездельников, не выполняющих никакой работы, и тем более видов-разбойников, разрушающих скоррелированность сообщества. Именно совокупность таких естественных сообществ и составляет биоту Земли.</a:t>
            </a:r>
            <a:endParaRPr lang="ru-RU" dirty="0"/>
          </a:p>
        </p:txBody>
      </p:sp>
      <p:pic>
        <p:nvPicPr>
          <p:cNvPr id="10242" name="Picture 2" descr="D:\Мои документы\НЭУ\Лесной дозор_экскурсия\index.png"/>
          <p:cNvPicPr>
            <a:picLocks noChangeAspect="1" noChangeArrowheads="1"/>
          </p:cNvPicPr>
          <p:nvPr/>
        </p:nvPicPr>
        <p:blipFill>
          <a:blip r:embed="rId2"/>
          <a:srcRect/>
          <a:stretch>
            <a:fillRect/>
          </a:stretch>
        </p:blipFill>
        <p:spPr bwMode="auto">
          <a:xfrm>
            <a:off x="2071670" y="3929066"/>
            <a:ext cx="5286412" cy="264320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 реках</a:t>
            </a:r>
            <a:endParaRPr lang="ru-RU" dirty="0"/>
          </a:p>
        </p:txBody>
      </p:sp>
      <p:sp>
        <p:nvSpPr>
          <p:cNvPr id="3" name="Содержимое 2"/>
          <p:cNvSpPr>
            <a:spLocks noGrp="1"/>
          </p:cNvSpPr>
          <p:nvPr>
            <p:ph idx="1"/>
          </p:nvPr>
        </p:nvSpPr>
        <p:spPr/>
        <p:txBody>
          <a:bodyPr/>
          <a:lstStyle/>
          <a:p>
            <a:r>
              <a:rPr lang="en-US" dirty="0" smtClean="0">
                <a:hlinkClick r:id="rId2"/>
              </a:rPr>
              <a:t>https://www.nkj.ru/archive/articles/31870/</a:t>
            </a:r>
            <a:r>
              <a:rPr lang="ru-RU" dirty="0" smtClean="0"/>
              <a:t> Как реки взрослеют, стареют и омолаживаются?</a:t>
            </a:r>
          </a:p>
          <a:p>
            <a:r>
              <a:rPr lang="en-US" dirty="0" smtClean="0">
                <a:hlinkClick r:id="rId3"/>
              </a:rPr>
              <a:t>https://www.nkj.ru/archive/articles/32451/</a:t>
            </a:r>
            <a:endParaRPr lang="ru-RU" dirty="0" smtClean="0"/>
          </a:p>
          <a:p>
            <a:r>
              <a:rPr lang="ru-RU" dirty="0" smtClean="0"/>
              <a:t>Бывает ли горизонтальной поверхность воды?</a:t>
            </a:r>
            <a:endParaRPr lang="ru-RU" dirty="0"/>
          </a:p>
        </p:txBody>
      </p:sp>
      <p:pic>
        <p:nvPicPr>
          <p:cNvPr id="11266" name="Picture 2" descr="D:\Мои документы\НЭУ\водопад на р. Сюк.jpg"/>
          <p:cNvPicPr>
            <a:picLocks noChangeAspect="1" noChangeArrowheads="1"/>
          </p:cNvPicPr>
          <p:nvPr/>
        </p:nvPicPr>
        <p:blipFill>
          <a:blip r:embed="rId4" cstate="print"/>
          <a:srcRect/>
          <a:stretch>
            <a:fillRect/>
          </a:stretch>
        </p:blipFill>
        <p:spPr bwMode="auto">
          <a:xfrm>
            <a:off x="4143372" y="4286256"/>
            <a:ext cx="1643058" cy="2464587"/>
          </a:xfrm>
          <a:prstGeom prst="rect">
            <a:avLst/>
          </a:prstGeom>
          <a:noFill/>
        </p:spPr>
      </p:pic>
      <p:pic>
        <p:nvPicPr>
          <p:cNvPr id="11267" name="Picture 3" descr="D:\Мои документы\НЭУ\Гранитный Каньон. Река Белая. Фото Владислава Рака.jpg"/>
          <p:cNvPicPr>
            <a:picLocks noChangeAspect="1" noChangeArrowheads="1"/>
          </p:cNvPicPr>
          <p:nvPr/>
        </p:nvPicPr>
        <p:blipFill>
          <a:blip r:embed="rId5" cstate="print"/>
          <a:srcRect/>
          <a:stretch>
            <a:fillRect/>
          </a:stretch>
        </p:blipFill>
        <p:spPr bwMode="auto">
          <a:xfrm>
            <a:off x="2357422" y="4286256"/>
            <a:ext cx="1619261" cy="242889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Ученые о лесе</a:t>
            </a: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Морозов, Г.Ф. Учение о лесе / Г.Ф. Морозов М.;Л., 1949. - 453 с. 108.</a:t>
            </a:r>
          </a:p>
          <a:p>
            <a:r>
              <a:rPr lang="ru-RU" dirty="0" smtClean="0"/>
              <a:t>Молчанов, А. А. Гидрологическая роль леса. М., I960.- 188 с.</a:t>
            </a:r>
          </a:p>
          <a:p>
            <a:r>
              <a:rPr lang="ru-RU" dirty="0" smtClean="0"/>
              <a:t>Ахромейко, А.И. Физиологическое обоснование разведения сосны в степях // </a:t>
            </a:r>
            <a:r>
              <a:rPr lang="ru-RU" dirty="0" err="1" smtClean="0"/>
              <a:t>Бузулукский</a:t>
            </a:r>
            <a:r>
              <a:rPr lang="ru-RU" dirty="0" smtClean="0"/>
              <a:t> бор. M.;J1., 1950. - Т.З. - С. 6 - 23.</a:t>
            </a:r>
          </a:p>
          <a:p>
            <a:r>
              <a:rPr lang="ru-RU" dirty="0" err="1" smtClean="0"/>
              <a:t>Бельгард</a:t>
            </a:r>
            <a:r>
              <a:rPr lang="ru-RU" dirty="0" smtClean="0"/>
              <a:t>, АЛ. Степное лесоведение / A.J1. </a:t>
            </a:r>
            <a:r>
              <a:rPr lang="ru-RU" dirty="0" err="1" smtClean="0"/>
              <a:t>Бельгард</a:t>
            </a:r>
            <a:r>
              <a:rPr lang="ru-RU" dirty="0" smtClean="0"/>
              <a:t>. М.: Лесная промышленность, 1972. - 336 с.</a:t>
            </a:r>
            <a:br>
              <a:rPr lang="ru-RU" dirty="0" smtClean="0"/>
            </a:br>
            <a:r>
              <a:rPr lang="ru-RU" dirty="0" smtClean="0"/>
              <a:t>Быков, Б.А. Фитоценоз как саморегулирующаяся система // </a:t>
            </a:r>
            <a:r>
              <a:rPr lang="ru-RU" dirty="0" err="1" smtClean="0"/>
              <a:t>Вестн</a:t>
            </a:r>
            <a:r>
              <a:rPr lang="ru-RU" dirty="0" smtClean="0"/>
              <a:t>. АН </a:t>
            </a:r>
            <a:r>
              <a:rPr lang="ru-RU" dirty="0" err="1" smtClean="0"/>
              <a:t>КазССР</a:t>
            </a:r>
            <a:r>
              <a:rPr lang="ru-RU" dirty="0" smtClean="0"/>
              <a:t>. -1967. № 1. - С. 29 - 37.</a:t>
            </a:r>
          </a:p>
          <a:p>
            <a:r>
              <a:rPr lang="ru-RU" dirty="0" smtClean="0"/>
              <a:t>59. Кабанов, Н.Е. Экосистема и биогеоценоз // Современные вопросы лесоведения и лесной биогеоценологии. М., 1974. - С. 246 - 255.</a:t>
            </a:r>
          </a:p>
          <a:p>
            <a:r>
              <a:rPr lang="ru-RU" dirty="0" smtClean="0"/>
              <a:t>60. Калинин, М.И. Формирование корневой системы деревьев / М.И. Калинин. -М.: Лесная промышленность. 1983. 150 с.</a:t>
            </a:r>
          </a:p>
          <a:p>
            <a:r>
              <a:rPr lang="ru-RU" dirty="0" smtClean="0"/>
              <a:t>Киреев, Д.М. Эколого-географические термины в лесоведении: словарь-справочник / Д.М. Киреев. Новосибирск: Наука, 1984. - 182 с.</a:t>
            </a:r>
          </a:p>
          <a:p>
            <a:r>
              <a:rPr lang="ru-RU" dirty="0" smtClean="0"/>
              <a:t>66. Колесников, В.А. Методы изучения корневой системы древесных растений / В.А Колесников М.: Лесная </a:t>
            </a:r>
            <a:r>
              <a:rPr lang="ru-RU" dirty="0" err="1" smtClean="0"/>
              <a:t>пром-ть</a:t>
            </a:r>
            <a:r>
              <a:rPr lang="ru-RU" dirty="0" smtClean="0"/>
              <a:t>, 1972. - 152 с.</a:t>
            </a:r>
          </a:p>
          <a:p>
            <a:r>
              <a:rPr lang="ru-RU" dirty="0" err="1" smtClean="0"/>
              <a:t>Крамер</a:t>
            </a:r>
            <a:r>
              <a:rPr lang="ru-RU" dirty="0" smtClean="0"/>
              <a:t>, П. Физиология древесных растений / </a:t>
            </a:r>
            <a:r>
              <a:rPr lang="ru-RU" dirty="0" err="1" smtClean="0"/>
              <a:t>П.Крамер</a:t>
            </a:r>
            <a:r>
              <a:rPr lang="ru-RU" dirty="0" smtClean="0"/>
              <a:t>, Т. Козловский. М.: </a:t>
            </a:r>
            <a:r>
              <a:rPr lang="ru-RU" dirty="0" err="1" smtClean="0"/>
              <a:t>Гослесбумиздат</a:t>
            </a:r>
            <a:r>
              <a:rPr lang="ru-RU" dirty="0" smtClean="0"/>
              <a:t>, 1963. - 163 с.</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Биографические заметки</a:t>
            </a:r>
            <a:endParaRPr lang="ru-RU" dirty="0"/>
          </a:p>
        </p:txBody>
      </p:sp>
      <p:sp>
        <p:nvSpPr>
          <p:cNvPr id="3" name="Содержимое 2"/>
          <p:cNvSpPr>
            <a:spLocks noGrp="1"/>
          </p:cNvSpPr>
          <p:nvPr>
            <p:ph idx="1"/>
          </p:nvPr>
        </p:nvSpPr>
        <p:spPr>
          <a:xfrm>
            <a:off x="457200" y="1600200"/>
            <a:ext cx="5329246" cy="4525963"/>
          </a:xfrm>
        </p:spPr>
        <p:txBody>
          <a:bodyPr>
            <a:normAutofit fontScale="70000" lnSpcReduction="20000"/>
          </a:bodyPr>
          <a:lstStyle/>
          <a:p>
            <a:r>
              <a:rPr lang="ru-RU" b="1" dirty="0" smtClean="0"/>
              <a:t>Годы жизни (1935-2019)</a:t>
            </a:r>
          </a:p>
          <a:p>
            <a:r>
              <a:rPr lang="ru-RU" dirty="0" smtClean="0"/>
              <a:t>С 1956 года учился в Ленинградском университете в группе теоретической и математической физики. Работал под руководством Льва Абрамовича Слива. </a:t>
            </a:r>
          </a:p>
          <a:p>
            <a:r>
              <a:rPr lang="ru-RU" dirty="0" smtClean="0"/>
              <a:t>Работал ведущим научным сотрудником отделения теоретической физики Петербургского института ядерной физики им. Б. П. Константинова. </a:t>
            </a:r>
          </a:p>
          <a:p>
            <a:r>
              <a:rPr lang="ru-RU" dirty="0" smtClean="0"/>
              <a:t>Умер 10 мая 2019 года на 84-м году жизни</a:t>
            </a:r>
          </a:p>
          <a:p>
            <a:endParaRPr lang="ru-RU" dirty="0"/>
          </a:p>
        </p:txBody>
      </p:sp>
      <p:sp>
        <p:nvSpPr>
          <p:cNvPr id="4" name="Прямоугольник 3"/>
          <p:cNvSpPr/>
          <p:nvPr/>
        </p:nvSpPr>
        <p:spPr>
          <a:xfrm>
            <a:off x="5572132" y="1643050"/>
            <a:ext cx="3214694" cy="4247317"/>
          </a:xfrm>
          <a:prstGeom prst="rect">
            <a:avLst/>
          </a:prstGeom>
        </p:spPr>
        <p:txBody>
          <a:bodyPr wrap="square">
            <a:spAutoFit/>
          </a:bodyPr>
          <a:lstStyle/>
          <a:p>
            <a:r>
              <a:rPr lang="ru-RU" i="1" dirty="0" smtClean="0"/>
              <a:t>Во всем мне хочется дойти</a:t>
            </a:r>
            <a:r>
              <a:rPr lang="ru-RU" dirty="0" smtClean="0"/>
              <a:t/>
            </a:r>
            <a:br>
              <a:rPr lang="ru-RU" dirty="0" smtClean="0"/>
            </a:br>
            <a:r>
              <a:rPr lang="ru-RU" i="1" dirty="0" smtClean="0"/>
              <a:t>До самой сути.</a:t>
            </a:r>
            <a:r>
              <a:rPr lang="ru-RU" dirty="0" smtClean="0"/>
              <a:t/>
            </a:r>
            <a:br>
              <a:rPr lang="ru-RU" dirty="0" smtClean="0"/>
            </a:br>
            <a:r>
              <a:rPr lang="ru-RU" i="1" dirty="0" smtClean="0"/>
              <a:t>В работе, в поисках пути,</a:t>
            </a:r>
            <a:r>
              <a:rPr lang="ru-RU" dirty="0" smtClean="0"/>
              <a:t/>
            </a:r>
            <a:br>
              <a:rPr lang="ru-RU" dirty="0" smtClean="0"/>
            </a:br>
            <a:r>
              <a:rPr lang="ru-RU" i="1" dirty="0" smtClean="0"/>
              <a:t>В сердечной смуте.</a:t>
            </a:r>
            <a:endParaRPr lang="ru-RU" dirty="0" smtClean="0"/>
          </a:p>
          <a:p>
            <a:r>
              <a:rPr lang="ru-RU" i="1" dirty="0" smtClean="0"/>
              <a:t>До сущности протекших дней,</a:t>
            </a:r>
            <a:r>
              <a:rPr lang="ru-RU" dirty="0" smtClean="0"/>
              <a:t/>
            </a:r>
            <a:br>
              <a:rPr lang="ru-RU" dirty="0" smtClean="0"/>
            </a:br>
            <a:r>
              <a:rPr lang="ru-RU" i="1" dirty="0" smtClean="0"/>
              <a:t>До их причины,</a:t>
            </a:r>
            <a:r>
              <a:rPr lang="ru-RU" dirty="0" smtClean="0"/>
              <a:t/>
            </a:r>
            <a:br>
              <a:rPr lang="ru-RU" dirty="0" smtClean="0"/>
            </a:br>
            <a:r>
              <a:rPr lang="ru-RU" i="1" dirty="0" smtClean="0"/>
              <a:t>До оснований, до корней,</a:t>
            </a:r>
            <a:r>
              <a:rPr lang="ru-RU" dirty="0" smtClean="0"/>
              <a:t/>
            </a:r>
            <a:br>
              <a:rPr lang="ru-RU" dirty="0" smtClean="0"/>
            </a:br>
            <a:r>
              <a:rPr lang="ru-RU" i="1" dirty="0" smtClean="0"/>
              <a:t>До сердцевины.</a:t>
            </a:r>
            <a:endParaRPr lang="ru-RU" dirty="0" smtClean="0"/>
          </a:p>
          <a:p>
            <a:r>
              <a:rPr lang="ru-RU" i="1" dirty="0" smtClean="0"/>
              <a:t>Всё время схватывая нить</a:t>
            </a:r>
            <a:r>
              <a:rPr lang="ru-RU" dirty="0" smtClean="0"/>
              <a:t/>
            </a:r>
            <a:br>
              <a:rPr lang="ru-RU" dirty="0" smtClean="0"/>
            </a:br>
            <a:r>
              <a:rPr lang="ru-RU" i="1" dirty="0" smtClean="0"/>
              <a:t>Судеб, событий,</a:t>
            </a:r>
            <a:r>
              <a:rPr lang="ru-RU" dirty="0" smtClean="0"/>
              <a:t/>
            </a:r>
            <a:br>
              <a:rPr lang="ru-RU" dirty="0" smtClean="0"/>
            </a:br>
            <a:r>
              <a:rPr lang="ru-RU" i="1" dirty="0" smtClean="0"/>
              <a:t>Жить, думать, чувствовать, любить,</a:t>
            </a:r>
            <a:r>
              <a:rPr lang="ru-RU" dirty="0" smtClean="0"/>
              <a:t/>
            </a:r>
            <a:br>
              <a:rPr lang="ru-RU" dirty="0" smtClean="0"/>
            </a:br>
            <a:r>
              <a:rPr lang="ru-RU" i="1" dirty="0" smtClean="0"/>
              <a:t>Свершать открытья.</a:t>
            </a:r>
            <a:endParaRPr lang="ru-RU" dirty="0" smtClean="0"/>
          </a:p>
          <a:p>
            <a:r>
              <a:rPr lang="ru-RU" dirty="0" smtClean="0"/>
              <a:t>Б. Пастернак</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714480" y="500042"/>
            <a:ext cx="5848350" cy="5953125"/>
          </a:xfrm>
          <a:prstGeom prst="rect">
            <a:avLst/>
          </a:prstGeom>
          <a:noFill/>
          <a:ln w="9525">
            <a:noFill/>
            <a:miter lim="800000"/>
            <a:headEnd/>
            <a:tailEnd/>
          </a:ln>
          <a:effectLst/>
        </p:spPr>
      </p:pic>
      <p:pic>
        <p:nvPicPr>
          <p:cNvPr id="1026" name="Picture 2" descr="D:\Мои документы\НЭУ\Биографии\Экологи\В.Г. Горшков\Схема  биосферного насоса.jpg"/>
          <p:cNvPicPr>
            <a:picLocks noChangeAspect="1" noChangeArrowheads="1"/>
          </p:cNvPicPr>
          <p:nvPr/>
        </p:nvPicPr>
        <p:blipFill>
          <a:blip r:embed="rId3"/>
          <a:srcRect/>
          <a:stretch>
            <a:fillRect/>
          </a:stretch>
        </p:blipFill>
        <p:spPr bwMode="auto">
          <a:xfrm>
            <a:off x="2285984" y="1142984"/>
            <a:ext cx="4762500" cy="10287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ru-RU" dirty="0" smtClean="0"/>
              <a:t>2021 год – юбилейный год для Петербургского института ядерной физики им. Б.П. Константинова Национального исследовательского центра «Курчатовский институт». </a:t>
            </a:r>
          </a:p>
          <a:p>
            <a:r>
              <a:rPr lang="ru-RU" dirty="0" smtClean="0"/>
              <a:t>50 лет назад филиал Физико-технического института им. А.Ф. Иоффе РАН в Гатчине получил статус самостоятельного научного учреждения</a:t>
            </a:r>
          </a:p>
          <a:p>
            <a:pPr>
              <a:buNone/>
            </a:pPr>
            <a:r>
              <a:rPr lang="ru-RU" dirty="0" smtClean="0"/>
              <a:t> </a:t>
            </a:r>
            <a:endParaRPr lang="ru-RU" dirty="0"/>
          </a:p>
        </p:txBody>
      </p:sp>
      <p:pic>
        <p:nvPicPr>
          <p:cNvPr id="1026" name="Picture 2" descr="D:\Мои документы\НЭУ\Биографии\Экологи\В.Г. Горшков\logo-new.png"/>
          <p:cNvPicPr>
            <a:picLocks noChangeAspect="1" noChangeArrowheads="1"/>
          </p:cNvPicPr>
          <p:nvPr/>
        </p:nvPicPr>
        <p:blipFill>
          <a:blip r:embed="rId2"/>
          <a:srcRect/>
          <a:stretch>
            <a:fillRect/>
          </a:stretch>
        </p:blipFill>
        <p:spPr bwMode="auto">
          <a:xfrm>
            <a:off x="500034" y="285728"/>
            <a:ext cx="8382310" cy="1071570"/>
          </a:xfrm>
          <a:prstGeom prst="rect">
            <a:avLst/>
          </a:prstGeom>
          <a:noFill/>
        </p:spPr>
      </p:pic>
      <p:sp>
        <p:nvSpPr>
          <p:cNvPr id="5" name="Прямоугольник 4"/>
          <p:cNvSpPr/>
          <p:nvPr/>
        </p:nvSpPr>
        <p:spPr>
          <a:xfrm>
            <a:off x="1500166" y="428604"/>
            <a:ext cx="5970994" cy="523220"/>
          </a:xfrm>
          <a:prstGeom prst="rect">
            <a:avLst/>
          </a:prstGeom>
        </p:spPr>
        <p:txBody>
          <a:bodyPr wrap="none">
            <a:spAutoFit/>
          </a:bodyPr>
          <a:lstStyle/>
          <a:p>
            <a:r>
              <a:rPr lang="ru-RU" sz="2800" dirty="0" smtClean="0"/>
              <a:t>НИЦ «Курчатовский институт» - ПИЯФ</a:t>
            </a:r>
            <a:endParaRPr lang="ru-RU" sz="2800" dirty="0"/>
          </a:p>
        </p:txBody>
      </p:sp>
      <p:sp>
        <p:nvSpPr>
          <p:cNvPr id="6" name="Прямоугольник 5"/>
          <p:cNvSpPr/>
          <p:nvPr/>
        </p:nvSpPr>
        <p:spPr>
          <a:xfrm>
            <a:off x="1214414" y="1071546"/>
            <a:ext cx="6286544" cy="369332"/>
          </a:xfrm>
          <a:prstGeom prst="rect">
            <a:avLst/>
          </a:prstGeom>
        </p:spPr>
        <p:txBody>
          <a:bodyPr wrap="square">
            <a:spAutoFit/>
          </a:bodyPr>
          <a:lstStyle/>
          <a:p>
            <a:r>
              <a:rPr lang="ru-RU" dirty="0" smtClean="0"/>
              <a:t>Россия, Ленинградская обл., г. Гатчина, </a:t>
            </a:r>
            <a:r>
              <a:rPr lang="ru-RU" dirty="0" err="1" smtClean="0"/>
              <a:t>мкр</a:t>
            </a:r>
            <a:r>
              <a:rPr lang="ru-RU" dirty="0" smtClean="0"/>
              <a:t>. Орлова роща, д. 1</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654032"/>
          </a:xfrm>
        </p:spPr>
        <p:txBody>
          <a:bodyPr>
            <a:normAutofit fontScale="90000"/>
          </a:bodyPr>
          <a:lstStyle/>
          <a:p>
            <a:r>
              <a:rPr lang="ru-RU" dirty="0" smtClean="0"/>
              <a:t>В.Г. Горшков - физик</a:t>
            </a:r>
            <a:endParaRPr lang="ru-RU" dirty="0"/>
          </a:p>
        </p:txBody>
      </p:sp>
      <p:sp>
        <p:nvSpPr>
          <p:cNvPr id="3" name="Содержимое 2"/>
          <p:cNvSpPr>
            <a:spLocks noGrp="1"/>
          </p:cNvSpPr>
          <p:nvPr>
            <p:ph idx="1"/>
          </p:nvPr>
        </p:nvSpPr>
        <p:spPr>
          <a:xfrm>
            <a:off x="500034" y="2143116"/>
            <a:ext cx="8229600" cy="4525963"/>
          </a:xfrm>
        </p:spPr>
        <p:txBody>
          <a:bodyPr>
            <a:normAutofit fontScale="55000" lnSpcReduction="20000"/>
          </a:bodyPr>
          <a:lstStyle/>
          <a:p>
            <a:r>
              <a:rPr lang="ru-RU" i="1" dirty="0" smtClean="0"/>
              <a:t>Горшков В. Г.</a:t>
            </a:r>
            <a:r>
              <a:rPr lang="ru-RU" dirty="0" smtClean="0"/>
              <a:t> Исследование процессов с участием релятивистских электронов : </a:t>
            </a:r>
            <a:r>
              <a:rPr lang="ru-RU" dirty="0" err="1" smtClean="0"/>
              <a:t>Автореф</a:t>
            </a:r>
            <a:r>
              <a:rPr lang="ru-RU" dirty="0" smtClean="0"/>
              <a:t>. </a:t>
            </a:r>
            <a:r>
              <a:rPr lang="ru-RU" dirty="0" err="1" smtClean="0"/>
              <a:t>дис</a:t>
            </a:r>
            <a:r>
              <a:rPr lang="ru-RU" dirty="0" smtClean="0"/>
              <a:t>. … канд. физ.-мат. наук / Ленингр. </a:t>
            </a:r>
            <a:r>
              <a:rPr lang="ru-RU" dirty="0" err="1" smtClean="0"/>
              <a:t>гос</a:t>
            </a:r>
            <a:r>
              <a:rPr lang="ru-RU" dirty="0" smtClean="0"/>
              <a:t>. ун-т им. А. А. Жданова. — Л., 1963. — 7 с.</a:t>
            </a:r>
          </a:p>
          <a:p>
            <a:r>
              <a:rPr lang="ru-RU" i="1" dirty="0" smtClean="0"/>
              <a:t>Горшков В. Г., Поликанов В. С.</a:t>
            </a:r>
            <a:r>
              <a:rPr lang="ru-RU" dirty="0" smtClean="0"/>
              <a:t> Рассеяние рентгеновских лучей на атоме водорода / АН СССР, </a:t>
            </a:r>
            <a:r>
              <a:rPr lang="ru-RU" dirty="0" err="1" smtClean="0"/>
              <a:t>Физ.-техн</a:t>
            </a:r>
            <a:r>
              <a:rPr lang="ru-RU" dirty="0" smtClean="0"/>
              <a:t>. </a:t>
            </a:r>
            <a:r>
              <a:rPr lang="ru-RU" dirty="0" err="1" smtClean="0"/>
              <a:t>ин-т</a:t>
            </a:r>
            <a:r>
              <a:rPr lang="ru-RU" dirty="0" smtClean="0"/>
              <a:t> им. А. Ф. Иоффе. — Л. : Б. и., 1969. — 10 с.</a:t>
            </a:r>
          </a:p>
          <a:p>
            <a:r>
              <a:rPr lang="ru-RU" i="1" dirty="0" smtClean="0"/>
              <a:t>Горшков В. Г.</a:t>
            </a:r>
            <a:r>
              <a:rPr lang="ru-RU" dirty="0" smtClean="0"/>
              <a:t> Электромагнитные процессы при средних и высоких энергиях : </a:t>
            </a:r>
            <a:r>
              <a:rPr lang="ru-RU" dirty="0" err="1" smtClean="0"/>
              <a:t>Автореф</a:t>
            </a:r>
            <a:r>
              <a:rPr lang="ru-RU" dirty="0" smtClean="0"/>
              <a:t>. </a:t>
            </a:r>
            <a:r>
              <a:rPr lang="ru-RU" dirty="0" err="1" smtClean="0"/>
              <a:t>дис</a:t>
            </a:r>
            <a:r>
              <a:rPr lang="ru-RU" dirty="0" smtClean="0"/>
              <a:t>. … д-ра физ.-мат. наук : (041) / АН СССР, </a:t>
            </a:r>
            <a:r>
              <a:rPr lang="ru-RU" dirty="0" err="1" smtClean="0"/>
              <a:t>Физ.-техн</a:t>
            </a:r>
            <a:r>
              <a:rPr lang="ru-RU" dirty="0" smtClean="0"/>
              <a:t>. </a:t>
            </a:r>
            <a:r>
              <a:rPr lang="ru-RU" dirty="0" err="1" smtClean="0"/>
              <a:t>ин-т</a:t>
            </a:r>
            <a:r>
              <a:rPr lang="ru-RU" dirty="0" smtClean="0"/>
              <a:t> им. А. Ф. Иоффе. — Л., 1970. — 18 с.</a:t>
            </a:r>
          </a:p>
          <a:p>
            <a:r>
              <a:rPr lang="ru-RU" i="1" dirty="0" smtClean="0"/>
              <a:t>Горшков В. Г., Михайлов А. И., </a:t>
            </a:r>
            <a:r>
              <a:rPr lang="ru-RU" i="1" dirty="0" err="1" smtClean="0"/>
              <a:t>Шерман</a:t>
            </a:r>
            <a:r>
              <a:rPr lang="ru-RU" i="1" dirty="0" smtClean="0"/>
              <a:t> С. Г.</a:t>
            </a:r>
            <a:r>
              <a:rPr lang="ru-RU" dirty="0" smtClean="0"/>
              <a:t> Рассеяние фотонов на связанном электроне с ионизацией атома. — Л. : Б. и., 1974. — 42 с. — (Препринт / АН СССР, Ленингр. </a:t>
            </a:r>
            <a:r>
              <a:rPr lang="ru-RU" dirty="0" err="1" smtClean="0"/>
              <a:t>ин-т</a:t>
            </a:r>
            <a:r>
              <a:rPr lang="ru-RU" dirty="0" smtClean="0"/>
              <a:t> ядер. физики им. Б. П. Константинова ; 119).</a:t>
            </a:r>
            <a:endParaRPr lang="ru-RU" i="1" dirty="0" smtClean="0"/>
          </a:p>
          <a:p>
            <a:r>
              <a:rPr lang="ru-RU" i="1" dirty="0" smtClean="0"/>
              <a:t>Горшков В. Г.</a:t>
            </a:r>
            <a:r>
              <a:rPr lang="ru-RU" dirty="0" smtClean="0"/>
              <a:t> Слабые взаимодействия в атомной физике. — Л. : Б. и., 1976. — 41 с. — (Препринт / АН СССР. Ленингр. </a:t>
            </a:r>
            <a:r>
              <a:rPr lang="ru-RU" dirty="0" err="1" smtClean="0"/>
              <a:t>ин-т</a:t>
            </a:r>
            <a:r>
              <a:rPr lang="ru-RU" dirty="0" smtClean="0"/>
              <a:t> ядер. физики им. Б. П. Константинова ; № 268)</a:t>
            </a:r>
          </a:p>
          <a:p>
            <a:r>
              <a:rPr lang="ru-RU" i="1" dirty="0" smtClean="0"/>
              <a:t>Горшков В. Г., Михайлов А. И., </a:t>
            </a:r>
            <a:r>
              <a:rPr lang="ru-RU" i="1" dirty="0" err="1" smtClean="0"/>
              <a:t>Шерман</a:t>
            </a:r>
            <a:r>
              <a:rPr lang="ru-RU" i="1" dirty="0" smtClean="0"/>
              <a:t> С. Г.</a:t>
            </a:r>
            <a:r>
              <a:rPr lang="ru-RU" dirty="0" smtClean="0"/>
              <a:t> Возбуждение 2р-уровня водородоподобного атома в </a:t>
            </a:r>
            <a:r>
              <a:rPr lang="ru-RU" dirty="0" err="1" smtClean="0"/>
              <a:t>трехфотонных</a:t>
            </a:r>
            <a:r>
              <a:rPr lang="ru-RU" dirty="0" smtClean="0"/>
              <a:t> процессах. — Л. : ЛИЯФ, 1984. — 19 с. — (Препринт / АН СССР, Ленингр. </a:t>
            </a:r>
            <a:r>
              <a:rPr lang="ru-RU" dirty="0" err="1" smtClean="0"/>
              <a:t>ин-т</a:t>
            </a:r>
            <a:r>
              <a:rPr lang="ru-RU" dirty="0" smtClean="0"/>
              <a:t> ядер. физики им. Б. П. Константинова ; № 956).</a:t>
            </a:r>
          </a:p>
          <a:p>
            <a:endParaRPr lang="ru-RU" dirty="0"/>
          </a:p>
        </p:txBody>
      </p:sp>
      <p:sp>
        <p:nvSpPr>
          <p:cNvPr id="4" name="Прямоугольник 3"/>
          <p:cNvSpPr/>
          <p:nvPr/>
        </p:nvSpPr>
        <p:spPr>
          <a:xfrm>
            <a:off x="4929190" y="857232"/>
            <a:ext cx="3643338" cy="1200329"/>
          </a:xfrm>
          <a:prstGeom prst="rect">
            <a:avLst/>
          </a:prstGeom>
        </p:spPr>
        <p:txBody>
          <a:bodyPr wrap="square">
            <a:spAutoFit/>
          </a:bodyPr>
          <a:lstStyle/>
          <a:p>
            <a:r>
              <a:rPr lang="ru-RU" dirty="0" smtClean="0"/>
              <a:t>«к нему пришли и ученики — С. Михайлов, С. Поликанов, Е. Друкарёв — сейчас хорошо известные научные работники».</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Реалии научного мира</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В 1963году В.Г. Горшковым была представлена к защите кандидатская диссертация, за которую ведущий оппонент предложил присудить степень доктора. Это не произошло по причине, прямо к науке не относящейся. Дело упиралось в то, что тогдашние «</a:t>
            </a:r>
            <a:r>
              <a:rPr lang="ru-RU" i="1" dirty="0" smtClean="0"/>
              <a:t>звёздные мальчики</a:t>
            </a:r>
            <a:r>
              <a:rPr lang="ru-RU" dirty="0" smtClean="0"/>
              <a:t>», позднее ставшие знаменитыми Шехтер и Ансельм, ещё не были докторами наук. Перспектива «</a:t>
            </a:r>
            <a:r>
              <a:rPr lang="ru-RU" i="1" dirty="0" smtClean="0"/>
              <a:t>забежать</a:t>
            </a:r>
            <a:r>
              <a:rPr lang="ru-RU" dirty="0" smtClean="0"/>
              <a:t>» перед ними, оказаться впереди воображаемого «</a:t>
            </a:r>
            <a:r>
              <a:rPr lang="ru-RU" i="1" dirty="0" smtClean="0"/>
              <a:t>паровоза</a:t>
            </a:r>
            <a:r>
              <a:rPr lang="ru-RU" dirty="0" smtClean="0"/>
              <a:t>», угнетала Слива. И он предложил ограничиться степенью кандидата физ.-мат. наук. </a:t>
            </a:r>
          </a:p>
          <a:p>
            <a:r>
              <a:rPr lang="ru-RU" dirty="0" smtClean="0"/>
              <a:t>Нас, сотрудников Слива, это несколько задело, как некоторое указание на нашу неполноценность для «</a:t>
            </a:r>
            <a:r>
              <a:rPr lang="ru-RU" i="1" dirty="0" err="1" smtClean="0"/>
              <a:t>калашного</a:t>
            </a:r>
            <a:r>
              <a:rPr lang="ru-RU" i="1" dirty="0" smtClean="0"/>
              <a:t> ряда</a:t>
            </a:r>
            <a:r>
              <a:rPr lang="ru-RU" dirty="0" smtClean="0"/>
              <a:t>». Время ситуацию подправило, и из сотрудников Слива получился вполне достойный этот самый ряд. Виктор из происшествия определённо сделал выводы.</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C00000"/>
                </a:solidFill>
              </a:rPr>
              <a:t>В.Г. Горшков - алармист</a:t>
            </a:r>
            <a:endParaRPr lang="ru-RU" dirty="0">
              <a:solidFill>
                <a:srgbClr val="C00000"/>
              </a:solidFill>
            </a:endParaRPr>
          </a:p>
        </p:txBody>
      </p:sp>
      <p:sp>
        <p:nvSpPr>
          <p:cNvPr id="3" name="Содержимое 2"/>
          <p:cNvSpPr>
            <a:spLocks noGrp="1"/>
          </p:cNvSpPr>
          <p:nvPr>
            <p:ph idx="1"/>
          </p:nvPr>
        </p:nvSpPr>
        <p:spPr/>
        <p:txBody>
          <a:bodyPr>
            <a:normAutofit fontScale="85000" lnSpcReduction="20000"/>
          </a:bodyPr>
          <a:lstStyle/>
          <a:p>
            <a:r>
              <a:rPr lang="ru-RU" dirty="0" smtClean="0"/>
              <a:t>в самом начале 70-х ученый-физик увлекается </a:t>
            </a:r>
            <a:r>
              <a:rPr lang="ru-RU" b="1" dirty="0" err="1" smtClean="0"/>
              <a:t>алармизмом</a:t>
            </a:r>
            <a:r>
              <a:rPr lang="ru-RU" dirty="0" smtClean="0"/>
              <a:t>, т.е. предупреждением человечества о грозящей ему беде — лет за двадцать оно останется без еды, топлива и питьевой воды. Неутешителен был вывод — надо сократиться ему, человечеству, раз в десять. Виктор </a:t>
            </a:r>
            <a:r>
              <a:rPr lang="ru-RU" dirty="0" err="1" smtClean="0"/>
              <a:t>Геогргиевич</a:t>
            </a:r>
            <a:r>
              <a:rPr lang="ru-RU" dirty="0" smtClean="0"/>
              <a:t> был не единственный алармист, но сила его доводов определялась тем, </a:t>
            </a:r>
            <a:r>
              <a:rPr lang="ru-RU" dirty="0" smtClean="0">
                <a:solidFill>
                  <a:srgbClr val="C00000"/>
                </a:solidFill>
              </a:rPr>
              <a:t>что он мастерски применил мощь теоретической физики для анализа всей системы земной природы</a:t>
            </a:r>
            <a:r>
              <a:rPr lang="ru-RU" dirty="0" smtClean="0"/>
              <a:t>, частью которой, </a:t>
            </a:r>
            <a:r>
              <a:rPr lang="ru-RU" b="1" dirty="0" smtClean="0"/>
              <a:t>до неприличия своевольной и быстро растущей, было человечество</a:t>
            </a:r>
            <a:r>
              <a:rPr lang="ru-RU" dirty="0" smtClean="0"/>
              <a:t>.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Классическая физика  и начала экологического мышления </a:t>
            </a:r>
            <a:endParaRPr lang="ru-RU" dirty="0">
              <a:solidFill>
                <a:srgbClr val="C00000"/>
              </a:solidFill>
            </a:endParaRPr>
          </a:p>
        </p:txBody>
      </p:sp>
      <p:sp>
        <p:nvSpPr>
          <p:cNvPr id="3" name="Содержимое 2"/>
          <p:cNvSpPr>
            <a:spLocks noGrp="1"/>
          </p:cNvSpPr>
          <p:nvPr>
            <p:ph idx="1"/>
          </p:nvPr>
        </p:nvSpPr>
        <p:spPr/>
        <p:txBody>
          <a:bodyPr/>
          <a:lstStyle/>
          <a:p>
            <a:r>
              <a:rPr lang="ru-RU" dirty="0" smtClean="0"/>
              <a:t>Как алармист, он проявлял широчайшие знания в области классической физики, способность использовать всю её мощь для оценки того, что необходимо для продолжения длительного устойчивого состояния всего человечества, на единственно возможном пути — </a:t>
            </a:r>
            <a:r>
              <a:rPr lang="ru-RU" dirty="0" err="1" smtClean="0"/>
              <a:t>пути</a:t>
            </a:r>
            <a:r>
              <a:rPr lang="ru-RU" dirty="0" smtClean="0"/>
              <a:t> сохранения гармонии в отношениях нас, людей, со средой обитания — природой.</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1454</Words>
  <Application>Microsoft Office PowerPoint</Application>
  <PresentationFormat>Экран (4:3)</PresentationFormat>
  <Paragraphs>113</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PowerPoint</vt:lpstr>
      <vt:lpstr>Мнение обычного человека, пытающегося разобраться в современной картине мира</vt:lpstr>
      <vt:lpstr>Биографические заметки</vt:lpstr>
      <vt:lpstr>Презентация PowerPoint</vt:lpstr>
      <vt:lpstr>Презентация PowerPoint</vt:lpstr>
      <vt:lpstr>В.Г. Горшков - физик</vt:lpstr>
      <vt:lpstr>Реалии научного мира</vt:lpstr>
      <vt:lpstr>В.Г. Горшков - алармист</vt:lpstr>
      <vt:lpstr>Классическая физика  и начала экологического мышления </vt:lpstr>
      <vt:lpstr>Из воспоминаний соратников</vt:lpstr>
      <vt:lpstr>Своя колея</vt:lpstr>
      <vt:lpstr>Горшков-эколог</vt:lpstr>
      <vt:lpstr>В.Г. Горшков - педагог</vt:lpstr>
      <vt:lpstr>В.Г. Горшков - редактор</vt:lpstr>
      <vt:lpstr>От экологии к экономике</vt:lpstr>
      <vt:lpstr>От новых технологий к новому мышлению</vt:lpstr>
      <vt:lpstr>В.Г. Горшков - практик</vt:lpstr>
      <vt:lpstr>Презентация PowerPoint</vt:lpstr>
      <vt:lpstr>Презентация PowerPoint</vt:lpstr>
      <vt:lpstr>Азбука биотической регуляции</vt:lpstr>
      <vt:lpstr>Популярно о лесном насосе</vt:lpstr>
      <vt:lpstr>Азбука биотической регуляции</vt:lpstr>
      <vt:lpstr>Презентация PowerPoint</vt:lpstr>
      <vt:lpstr>Компенсация изменений, вызванных в экосистемах  космическими флуктуациями</vt:lpstr>
      <vt:lpstr>испаряющая поверхность леса в десятки раз больше испаряющей поверхности открытого океана того же размера </vt:lpstr>
      <vt:lpstr>Презентация PowerPoint</vt:lpstr>
      <vt:lpstr>О реках</vt:lpstr>
      <vt:lpstr>Ученые о лесе</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Мнение обычного человека, пытающегося разобраться в современной картине мира</dc:title>
  <dc:creator>Irina</dc:creator>
  <cp:lastModifiedBy>ЦКП</cp:lastModifiedBy>
  <cp:revision>6</cp:revision>
  <dcterms:created xsi:type="dcterms:W3CDTF">2022-06-02T05:16:44Z</dcterms:created>
  <dcterms:modified xsi:type="dcterms:W3CDTF">2022-08-24T09:17:40Z</dcterms:modified>
</cp:coreProperties>
</file>