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2" r:id="rId4"/>
    <p:sldId id="260" r:id="rId5"/>
    <p:sldId id="283" r:id="rId6"/>
    <p:sldId id="261" r:id="rId7"/>
    <p:sldId id="284" r:id="rId8"/>
    <p:sldId id="262" r:id="rId9"/>
    <p:sldId id="285" r:id="rId10"/>
    <p:sldId id="257" r:id="rId11"/>
    <p:sldId id="263" r:id="rId12"/>
    <p:sldId id="259" r:id="rId13"/>
    <p:sldId id="272" r:id="rId14"/>
    <p:sldId id="264" r:id="rId15"/>
    <p:sldId id="265" r:id="rId16"/>
    <p:sldId id="266" r:id="rId17"/>
    <p:sldId id="267" r:id="rId18"/>
    <p:sldId id="268" r:id="rId19"/>
    <p:sldId id="269" r:id="rId20"/>
    <p:sldId id="273" r:id="rId21"/>
    <p:sldId id="278" r:id="rId22"/>
    <p:sldId id="279" r:id="rId23"/>
    <p:sldId id="280" r:id="rId24"/>
    <p:sldId id="274" r:id="rId25"/>
    <p:sldId id="277" r:id="rId26"/>
    <p:sldId id="275" r:id="rId27"/>
    <p:sldId id="276" r:id="rId28"/>
    <p:sldId id="270" r:id="rId29"/>
    <p:sldId id="271" r:id="rId30"/>
    <p:sldId id="281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1260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C3E4D-0ADB-47C7-A0C2-A5B4ADA0CA0A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3EF8-CCE4-40B3-A97B-DF5902D172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C3E4D-0ADB-47C7-A0C2-A5B4ADA0CA0A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3EF8-CCE4-40B3-A97B-DF5902D172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C3E4D-0ADB-47C7-A0C2-A5B4ADA0CA0A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3EF8-CCE4-40B3-A97B-DF5902D172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C3E4D-0ADB-47C7-A0C2-A5B4ADA0CA0A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3EF8-CCE4-40B3-A97B-DF5902D172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C3E4D-0ADB-47C7-A0C2-A5B4ADA0CA0A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3EF8-CCE4-40B3-A97B-DF5902D172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C3E4D-0ADB-47C7-A0C2-A5B4ADA0CA0A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3EF8-CCE4-40B3-A97B-DF5902D172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C3E4D-0ADB-47C7-A0C2-A5B4ADA0CA0A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3EF8-CCE4-40B3-A97B-DF5902D172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C3E4D-0ADB-47C7-A0C2-A5B4ADA0CA0A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3EF8-CCE4-40B3-A97B-DF5902D172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C3E4D-0ADB-47C7-A0C2-A5B4ADA0CA0A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3EF8-CCE4-40B3-A97B-DF5902D172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C3E4D-0ADB-47C7-A0C2-A5B4ADA0CA0A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3EF8-CCE4-40B3-A97B-DF5902D172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C3E4D-0ADB-47C7-A0C2-A5B4ADA0CA0A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3EF8-CCE4-40B3-A97B-DF5902D172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C3E4D-0ADB-47C7-A0C2-A5B4ADA0CA0A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F3EF8-CCE4-40B3-A97B-DF5902D172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espublikababochek.ru/wp-content/uploads/2013/01/%D0%BC%D0%BE%D0%BD%D0%B0%D1%80%D1%852.jpg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4546" y="2285992"/>
            <a:ext cx="5643602" cy="428627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solidFill>
                  <a:srgbClr val="FF0000"/>
                </a:solidFill>
              </a:rPr>
              <a:t/>
            </a:r>
            <a:br>
              <a:rPr lang="ru-RU" b="1" cap="all" dirty="0" smtClean="0">
                <a:solidFill>
                  <a:srgbClr val="FF0000"/>
                </a:solidFill>
              </a:rPr>
            </a:br>
            <a:r>
              <a:rPr lang="ru-RU" b="1" cap="all" dirty="0" smtClean="0">
                <a:solidFill>
                  <a:srgbClr val="FF0000"/>
                </a:solidFill>
              </a:rPr>
              <a:t>цикл</a:t>
            </a:r>
            <a:r>
              <a:rPr lang="ru-RU" b="1" cap="all" dirty="0" smtClean="0"/>
              <a:t> </a:t>
            </a:r>
            <a:r>
              <a:rPr lang="ru-RU" b="1" cap="all" dirty="0">
                <a:solidFill>
                  <a:srgbClr val="FF0000"/>
                </a:solidFill>
              </a:rPr>
              <a:t>бабочки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3000372"/>
            <a:ext cx="6786610" cy="1571636"/>
          </a:xfrm>
        </p:spPr>
        <p:txBody>
          <a:bodyPr>
            <a:noAutofit/>
          </a:bodyPr>
          <a:lstStyle/>
          <a:p>
            <a:r>
              <a:rPr lang="ru-RU" sz="2400" dirty="0" smtClean="0"/>
              <a:t>Авторская программа  И.Ф. Черкашиной </a:t>
            </a:r>
            <a:br>
              <a:rPr lang="ru-RU" sz="2400" dirty="0" smtClean="0"/>
            </a:br>
            <a:r>
              <a:rPr lang="ru-RU" sz="2400" dirty="0" smtClean="0"/>
              <a:t> для старших дошкольников и младших школьников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Рисунок 1" descr="логотип  мир э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57166"/>
            <a:ext cx="1095375" cy="104775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786050" y="714357"/>
            <a:ext cx="550072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1849B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ПРОФЕССИОНАЛЬНАЯ ТВОРЧЕСКАЯ КОМПАНИЯ «ЭКОМОСТ»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 descr="D:\Мои документы\Экология Детства\ШЖЗ\Цикл бабочки\Совка шпорникова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4500570"/>
            <a:ext cx="3810000" cy="2057400"/>
          </a:xfrm>
          <a:prstGeom prst="rect">
            <a:avLst/>
          </a:prstGeom>
          <a:noFill/>
        </p:spPr>
      </p:pic>
      <p:pic>
        <p:nvPicPr>
          <p:cNvPr id="11" name="Picture 3" descr="D:\Мои документы\Экология Детства\ШЖЗ\Цикл бабочки\голубянкаjp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714752"/>
            <a:ext cx="2295521" cy="2295521"/>
          </a:xfrm>
          <a:prstGeom prst="rect">
            <a:avLst/>
          </a:prstGeom>
          <a:noFill/>
        </p:spPr>
      </p:pic>
      <p:pic>
        <p:nvPicPr>
          <p:cNvPr id="12" name="Picture 6" descr="D:\Мои документы\Экология Детства\ШЖЗ\Цикл бабочки\желтушка луговая_рис.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40876" y="3929066"/>
            <a:ext cx="2403124" cy="22669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Мои документы\Экология Детства\ШЖЗ\Цикл бабочки\Совка плевельна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42984"/>
            <a:ext cx="4010703" cy="31194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Выбери свою бабочку</a:t>
            </a:r>
            <a:endParaRPr lang="ru-RU" dirty="0"/>
          </a:p>
        </p:txBody>
      </p:sp>
      <p:pic>
        <p:nvPicPr>
          <p:cNvPr id="6" name="Содержимое 5" descr="D:\Мои документы\Экология Детства\ШЖЗ\Цикл бабочки\павлиний глаз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471115" y="4071942"/>
            <a:ext cx="3672885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Мои документы\Экология Детства\ШЖЗ\Цикл бабочки\имаго_Craniophora ligustri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3500438"/>
            <a:ext cx="2743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786446" y="6488668"/>
            <a:ext cx="2801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22 Ночной Павлиний глаз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428728" y="3571876"/>
            <a:ext cx="2285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18 Совка плевельная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643306" y="6488668"/>
            <a:ext cx="2124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19 Совка </a:t>
            </a:r>
            <a:r>
              <a:rPr lang="ru-RU" b="1" dirty="0" err="1" smtClean="0"/>
              <a:t>бирючная</a:t>
            </a:r>
            <a:endParaRPr lang="ru-RU" b="1" dirty="0"/>
          </a:p>
        </p:txBody>
      </p:sp>
      <p:pic>
        <p:nvPicPr>
          <p:cNvPr id="5123" name="Picture 3" descr="D:\Мои документы\Экология Детства\ШЖЗ\Цикл бабочки\белая моль Lithostege Фаринат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429132"/>
            <a:ext cx="2090728" cy="2172773"/>
          </a:xfrm>
          <a:prstGeom prst="rect">
            <a:avLst/>
          </a:prstGeom>
          <a:noFill/>
        </p:spPr>
      </p:pic>
      <p:pic>
        <p:nvPicPr>
          <p:cNvPr id="5124" name="Picture 4" descr="D:\Мои документы\Экология Детства\ШЖЗ\Цикл бабочки\Совка шпорниковая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2" y="1214422"/>
            <a:ext cx="3810000" cy="20574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928794" y="6286520"/>
            <a:ext cx="1720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20</a:t>
            </a:r>
            <a:r>
              <a:rPr lang="ru-RU" b="1" dirty="0" smtClean="0"/>
              <a:t>  Моль белая</a:t>
            </a: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072198" y="3286124"/>
            <a:ext cx="2486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21 Совка </a:t>
            </a:r>
            <a:r>
              <a:rPr lang="ru-RU" b="1" dirty="0" err="1" smtClean="0"/>
              <a:t>шпорниковая</a:t>
            </a:r>
            <a:endParaRPr lang="ru-RU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Экология Детства\ШЖЗ\Цикл бабочки\Thetidia smaragdar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3048000" cy="2705100"/>
          </a:xfrm>
          <a:prstGeom prst="rect">
            <a:avLst/>
          </a:prstGeom>
          <a:noFill/>
        </p:spPr>
      </p:pic>
      <p:pic>
        <p:nvPicPr>
          <p:cNvPr id="1030" name="Picture 6" descr="D:\Мои документы\Экология Детства\ШЖЗ\Цикл бабочки\листовертка дубовая зелена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50715" y="1357298"/>
            <a:ext cx="3393285" cy="226219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Выбери свою бабочку</a:t>
            </a:r>
            <a:endParaRPr lang="ru-RU" dirty="0"/>
          </a:p>
        </p:txBody>
      </p:sp>
      <p:pic>
        <p:nvPicPr>
          <p:cNvPr id="7170" name="Picture 2" descr="D:\Мои документы\Экология Детства\ШЖЗ\Цикл бабочки\малахит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857488" y="2214554"/>
            <a:ext cx="2958748" cy="221457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857620" y="4572008"/>
            <a:ext cx="1059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Малахит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8" name="Picture 4" descr="D:\Мои документы\Экология Детства\ШЖЗ\Цикл бабочки\парусник полинур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4179099"/>
            <a:ext cx="3571868" cy="2678901"/>
          </a:xfrm>
          <a:prstGeom prst="rect">
            <a:avLst/>
          </a:prstGeom>
          <a:noFill/>
        </p:spPr>
      </p:pic>
      <p:pic>
        <p:nvPicPr>
          <p:cNvPr id="1031" name="Picture 7" descr="D:\Мои документы\Экология Детства\ШЖЗ\Цикл бабочки\птицекрыл райский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194209"/>
            <a:ext cx="3286116" cy="2663791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984674" y="3714752"/>
            <a:ext cx="3224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Листовертка зеленая дубовая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428860" y="6143644"/>
            <a:ext cx="2200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Птицекрыл райский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714752"/>
            <a:ext cx="2962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пяденица большая зеленая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500562" y="6488668"/>
            <a:ext cx="2073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парусник  </a:t>
            </a:r>
            <a:r>
              <a:rPr lang="ru-RU" b="1" dirty="0" err="1" smtClean="0">
                <a:solidFill>
                  <a:srgbClr val="FFFF00"/>
                </a:solidFill>
              </a:rPr>
              <a:t>полинур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Экология Детства\ШЖЗ\Цикл бабочки\babochk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818229"/>
            <a:ext cx="8858280" cy="589961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329642" cy="172560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Какие бабочки есть в природе, а какие придуманы художником?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Встреча 2 Портрет бабочки</a:t>
            </a:r>
            <a:endParaRPr lang="ru-RU" dirty="0"/>
          </a:p>
        </p:txBody>
      </p:sp>
      <p:pic>
        <p:nvPicPr>
          <p:cNvPr id="8194" name="Picture 2" descr="D:\Мои документы\Экология Детства\ШЖЗ\Цикл бабочки\3629304_larg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74011" y="1600200"/>
            <a:ext cx="659597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1439850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Встреча 2. Портрет бабочки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7829576" cy="97154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Есть ли у бабочки лицо, рот, нос, уши, глаза?</a:t>
            </a:r>
          </a:p>
          <a:p>
            <a:endParaRPr lang="ru-RU" dirty="0"/>
          </a:p>
        </p:txBody>
      </p:sp>
      <p:pic>
        <p:nvPicPr>
          <p:cNvPr id="2051" name="Picture 3" descr="D:\Мои документы\Экология Детства\ШЖЗ\Цикл бабочки\портрет бабочки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43182"/>
            <a:ext cx="2857488" cy="2145084"/>
          </a:xfrm>
          <a:prstGeom prst="rect">
            <a:avLst/>
          </a:prstGeom>
          <a:noFill/>
        </p:spPr>
      </p:pic>
      <p:pic>
        <p:nvPicPr>
          <p:cNvPr id="2052" name="Picture 4" descr="D:\Мои документы\Экология Детства\ШЖЗ\Цикл бабочки\портрет мол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2643182"/>
            <a:ext cx="3026116" cy="2145468"/>
          </a:xfrm>
          <a:prstGeom prst="rect">
            <a:avLst/>
          </a:prstGeom>
          <a:noFill/>
        </p:spPr>
      </p:pic>
      <p:pic>
        <p:nvPicPr>
          <p:cNvPr id="2053" name="Picture 5" descr="D:\Мои документы\Экология Детства\ШЖЗ\Цикл бабочки\портрет бабочк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4929198"/>
            <a:ext cx="2571736" cy="1928802"/>
          </a:xfrm>
          <a:prstGeom prst="rect">
            <a:avLst/>
          </a:prstGeom>
          <a:noFill/>
        </p:spPr>
      </p:pic>
      <p:pic>
        <p:nvPicPr>
          <p:cNvPr id="2054" name="Picture 6" descr="D:\Мои документы\Экология Детства\ШЖЗ\Цикл бабочки\портрет моли 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" y="4857761"/>
            <a:ext cx="3000361" cy="2000240"/>
          </a:xfrm>
          <a:prstGeom prst="rect">
            <a:avLst/>
          </a:prstGeom>
          <a:noFill/>
        </p:spPr>
      </p:pic>
      <p:pic>
        <p:nvPicPr>
          <p:cNvPr id="2055" name="Picture 7" descr="D:\Мои документы\Экология Детства\ШЖЗ\Цикл бабочки\портрет волнянки ивовой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36958" y="4929198"/>
            <a:ext cx="2916868" cy="1928802"/>
          </a:xfrm>
          <a:prstGeom prst="rect">
            <a:avLst/>
          </a:prstGeom>
          <a:noFill/>
        </p:spPr>
      </p:pic>
      <p:pic>
        <p:nvPicPr>
          <p:cNvPr id="11" name="Рисунок 10" descr="Глаза бабочки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6512" y="2500306"/>
            <a:ext cx="233362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Портрет бабочки</a:t>
            </a:r>
            <a:endParaRPr lang="ru-RU" dirty="0"/>
          </a:p>
        </p:txBody>
      </p:sp>
      <p:pic>
        <p:nvPicPr>
          <p:cNvPr id="4" name="Содержимое 3" descr="С помощью хоботка бабочка добывает нектар 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86414" y="3857628"/>
            <a:ext cx="3357586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D:\Мои документы\Экология Детства\ШЖЗ\Цикл бабочки\57Sphin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43026"/>
            <a:ext cx="6947850" cy="5214974"/>
          </a:xfrm>
          <a:prstGeom prst="rect">
            <a:avLst/>
          </a:prstGeom>
          <a:noFill/>
        </p:spPr>
      </p:pic>
      <p:pic>
        <p:nvPicPr>
          <p:cNvPr id="6" name="Picture 8" descr="D:\Мои документы\Экология Детства\ШЖЗ\Цикл бабочки\пртрет бабочк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08" y="1214422"/>
            <a:ext cx="2428892" cy="26718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Портреты других насекомых</a:t>
            </a:r>
            <a:endParaRPr lang="ru-RU" dirty="0"/>
          </a:p>
        </p:txBody>
      </p:sp>
      <p:pic>
        <p:nvPicPr>
          <p:cNvPr id="4098" name="Picture 2" descr="D:\Мои документы\Экология Детства\ШЖЗ\Цикл бабочки\портреты насекомых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471" y="1428736"/>
            <a:ext cx="9058529" cy="5429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дышат бабочки?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воздух, вдыхаемый бабочкой, проходит по тонким трубочкам </a:t>
            </a:r>
            <a:r>
              <a:rPr lang="ru-RU" b="1" dirty="0" smtClean="0"/>
              <a:t>— трахеям</a:t>
            </a:r>
            <a:r>
              <a:rPr lang="ru-RU" dirty="0" smtClean="0"/>
              <a:t>. Они пронизывают все тело бабочки, и именно по ним организм снабжается необходимым ему кислородом. Крупные трахеи разветвляются на мельчайшие </a:t>
            </a:r>
            <a:r>
              <a:rPr lang="ru-RU" dirty="0" err="1" smtClean="0"/>
              <a:t>трахеолы</a:t>
            </a:r>
            <a:r>
              <a:rPr lang="ru-RU" dirty="0" smtClean="0"/>
              <a:t>, которые опутывают плотной сетью каждый орган. А в трахеи кислород поступает через </a:t>
            </a:r>
            <a:r>
              <a:rPr lang="ru-RU" b="1" dirty="0" smtClean="0"/>
              <a:t>дыхальца</a:t>
            </a:r>
            <a:r>
              <a:rPr lang="ru-RU" dirty="0" smtClean="0"/>
              <a:t> — отверстия на теле бабочки (8 пар на брюшке и 2 пары на груди).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143512"/>
            <a:ext cx="5043494" cy="1143000"/>
          </a:xfrm>
        </p:spPr>
        <p:txBody>
          <a:bodyPr/>
          <a:lstStyle/>
          <a:p>
            <a:r>
              <a:rPr lang="ru-RU" dirty="0" smtClean="0"/>
              <a:t>Как едят бабочки?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3829048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Сворачивающийся плоской спиралью хоботок бабочек считается самым специализированным ротовым аппаратом в классе насекомых. </a:t>
            </a:r>
          </a:p>
          <a:p>
            <a:r>
              <a:rPr lang="ru-RU" dirty="0" smtClean="0"/>
              <a:t>В нерабочем состоянии он обычно скрыт под густыми чешуйками. Развернутый хоботок хорошо приспособлен для всасывания жидкой пищи и своим основанием открывается непосредственно в глотку.</a:t>
            </a:r>
            <a:endParaRPr lang="ru-RU" dirty="0"/>
          </a:p>
        </p:txBody>
      </p:sp>
      <p:pic>
        <p:nvPicPr>
          <p:cNvPr id="5122" name="Picture 2" descr="D:\Мои документы\Экология Детства\ШЖЗ\Цикл бабочки\строение головы бабоч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285728"/>
            <a:ext cx="4286253" cy="3214690"/>
          </a:xfrm>
          <a:prstGeom prst="rect">
            <a:avLst/>
          </a:prstGeom>
          <a:noFill/>
        </p:spPr>
      </p:pic>
      <p:pic>
        <p:nvPicPr>
          <p:cNvPr id="6" name="Picture 2" descr="D:\Мои документы\Экология Детства\ШЖЗ\Цикл бабочки\Butterfly_portra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7446" y="2000240"/>
            <a:ext cx="3016554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Чем питаются бабочки?</a:t>
            </a:r>
            <a:endParaRPr lang="ru-RU" dirty="0"/>
          </a:p>
        </p:txBody>
      </p:sp>
      <p:pic>
        <p:nvPicPr>
          <p:cNvPr id="6146" name="Picture 2" descr="D:\Мои документы\Экология Детства\ШЖЗ\Цикл бабочки\xanthopan_angraecu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5999917" cy="487493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215074" y="5072074"/>
            <a:ext cx="29289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Хоботок этого бражника достигает 35 см для того, чтобы питаться нектаром орхидеи Звезда Мадагаскара и опылять ее.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286512" y="1285860"/>
            <a:ext cx="285748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Согласно исследованиям ученых, большинство бабочек в природе питается цветочным нектаром. Поэтому неудивительно, что на ярких цветах зачастую можно увидеть скопление этих красивых насекомых. В цветах содержится много питательных веществ, а также сахар, необходимый этим существам.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Встреча 1. Выбери свою бабочку</a:t>
            </a:r>
            <a:endParaRPr lang="ru-RU" dirty="0"/>
          </a:p>
        </p:txBody>
      </p:sp>
      <p:pic>
        <p:nvPicPr>
          <p:cNvPr id="5" name="Рисунок 4" descr="D:\Мои документы\Экология Детства\ШЖЗ\Цикл бабочки\Ярославская область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337185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Мои документы\Экология Детства\ШЖЗ\Цикл бабочки\бабочка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9308" y="3429000"/>
            <a:ext cx="3014692" cy="2009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Мои документы\Экология Детства\ШЖЗ\Цикл бабочки\павлиноглазка гигантская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29066"/>
            <a:ext cx="328614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3" descr="Парусник Поликсена"/>
          <p:cNvPicPr>
            <a:picLocks noGrp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428860" y="1428736"/>
            <a:ext cx="428625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respublikababochek.ru/wp-content/uploads/2013/01/%D0%BC%D0%BE%D0%BD%D0%B0%D1%80%D1%852-300x250.jpg">
            <a:hlinkClick r:id="rId6" tooltip="&quot;&quot;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43702" y="1428736"/>
            <a:ext cx="250029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Изображение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14678" y="3929066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0" y="335756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14612" y="328612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842314" y="307181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3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00298" y="542926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4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00562" y="550070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572264" y="492919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6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572264" y="5429264"/>
            <a:ext cx="253973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Названия  бабочек:</a:t>
            </a:r>
          </a:p>
          <a:p>
            <a:r>
              <a:rPr lang="ru-RU" dirty="0" smtClean="0"/>
              <a:t>1- </a:t>
            </a:r>
            <a:r>
              <a:rPr lang="ru-RU" dirty="0" err="1" smtClean="0"/>
              <a:t>Перламутровица</a:t>
            </a:r>
            <a:endParaRPr lang="ru-RU" dirty="0" smtClean="0"/>
          </a:p>
          <a:p>
            <a:r>
              <a:rPr lang="ru-RU" dirty="0" smtClean="0"/>
              <a:t>2 – Парусник поликсена</a:t>
            </a:r>
          </a:p>
          <a:p>
            <a:r>
              <a:rPr lang="ru-RU" dirty="0" smtClean="0"/>
              <a:t>3 - монарх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6286520"/>
            <a:ext cx="3094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4 – павлиноглазка  гигантская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071802" y="6286520"/>
            <a:ext cx="1346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5 - адмирал</a:t>
            </a:r>
          </a:p>
        </p:txBody>
      </p:sp>
      <p:sp>
        <p:nvSpPr>
          <p:cNvPr id="19" name="Прямоугольник 18"/>
          <p:cNvSpPr/>
          <p:nvPr/>
        </p:nvSpPr>
        <p:spPr>
          <a:xfrm rot="10800000" flipV="1">
            <a:off x="4429124" y="6148021"/>
            <a:ext cx="18573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6 - павлиний глаз дневной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Чем питаются бабочки?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Перегнившие фрукты. В таких фруктах содержится много воды, сахара и витаминов. Бабочки высасывают гниль при помощи своего хоботка, такого со свежими фруктами они бы сделать просто не смогли.</a:t>
            </a:r>
            <a:endParaRPr lang="ru-RU" dirty="0"/>
          </a:p>
        </p:txBody>
      </p:sp>
      <p:pic>
        <p:nvPicPr>
          <p:cNvPr id="13314" name="Picture 2" descr="D:\Мои документы\Экология Детства\ШЖЗ\Цикл бабочки\питание фруктам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4214818"/>
            <a:ext cx="3357565" cy="24355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Чем питаются бабочки?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человеческим потом, минеральной глиной и даже отходами жизнедеятельности крупных животных! При этом отходы должны быть свежими и одновременно мокрыми. Если вы увидите скопление бабочек на влажной глине или песке, не прогоняйте их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4338" name="Picture 2" descr="D:\Мои документы\Экология Детства\ШЖЗ\Цикл бабочки\потребность в глине и др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4572008"/>
            <a:ext cx="3286116" cy="20702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Чем питаются бабочки?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4614866" cy="49720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</a:t>
            </a:r>
          </a:p>
          <a:p>
            <a:pPr>
              <a:buNone/>
            </a:pPr>
            <a:r>
              <a:rPr lang="ru-RU" sz="2600" dirty="0" smtClean="0"/>
              <a:t>     Существуют отдельные редкие виды, которые являются самыми настоящими хищниками. </a:t>
            </a:r>
          </a:p>
          <a:p>
            <a:pPr>
              <a:buNone/>
            </a:pPr>
            <a:r>
              <a:rPr lang="ru-RU" sz="2600" dirty="0" smtClean="0"/>
              <a:t>     К примеру, совки </a:t>
            </a:r>
            <a:r>
              <a:rPr lang="ru-RU" sz="2600" dirty="0" err="1" smtClean="0"/>
              <a:t>Calyptra</a:t>
            </a:r>
            <a:r>
              <a:rPr lang="ru-RU" sz="2600" dirty="0" smtClean="0"/>
              <a:t>, которые обитают в южной части нашей планеты, питаются кровью животного или человека. </a:t>
            </a:r>
            <a:endParaRPr lang="ru-RU" sz="2600" dirty="0"/>
          </a:p>
        </p:txBody>
      </p:sp>
      <p:pic>
        <p:nvPicPr>
          <p:cNvPr id="11266" name="Picture 2" descr="D:\Мои документы\Экология Детства\ШЖЗ\Цикл бабочки\Calyptra thalictr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95894" y="2000240"/>
            <a:ext cx="3948106" cy="24482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214942" y="4786322"/>
            <a:ext cx="39290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При этом они изначально приспособлены для этого, поскольку обладают острым хоботком, который легко пронзает кожные покровы.</a:t>
            </a:r>
            <a:endParaRPr lang="ru-RU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Чем питаются бабочки?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Бабочка под названием «Мёртвая голова», размах крыльев которой составляет около 10-12 сантиметров, вовсе предпочитает питаться медом, который она находит в ульях пчел.</a:t>
            </a:r>
            <a:endParaRPr lang="ru-RU" dirty="0"/>
          </a:p>
        </p:txBody>
      </p:sp>
      <p:pic>
        <p:nvPicPr>
          <p:cNvPr id="12290" name="Picture 2" descr="D:\Мои документы\Экология Детства\ШЖЗ\Цикл бабочки\мертвая голо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3714752"/>
            <a:ext cx="4405310" cy="28722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видят бабочки 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Бабочки различают движущиеся предметы лучше, чем неподвижные, довольно чётко видят близкие объекты и воспринимают силуэты отдалённых.</a:t>
            </a:r>
          </a:p>
          <a:p>
            <a:r>
              <a:rPr lang="ru-RU" dirty="0" smtClean="0"/>
              <a:t> Глаз насекомого даже более тонко различает цвета окружающей среды, чем глаз человека. </a:t>
            </a:r>
          </a:p>
          <a:p>
            <a:r>
              <a:rPr lang="ru-RU" dirty="0" smtClean="0"/>
              <a:t>У различных видов бабочек цвет глаз варьирует от белого и жёлтого до оранжевого, красного и даже тёмно-коричневого. Различать цвета они начинают метров с трёх-четырёх. Красный цвет бабочки не видят, но улавливают ультрафиолетовую, не видимую человеком часть спектра.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зимуют бабочки?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у </a:t>
            </a:r>
            <a:r>
              <a:rPr lang="ru-RU" i="1" dirty="0" smtClean="0"/>
              <a:t>голубянки аргуса </a:t>
            </a:r>
            <a:r>
              <a:rPr lang="ru-RU" dirty="0" smtClean="0"/>
              <a:t>зимуют яйца, отложенные на одревесневшую часть побега вереска. Гусеницы </a:t>
            </a:r>
            <a:r>
              <a:rPr lang="ru-RU" i="1" dirty="0" smtClean="0"/>
              <a:t>червонцев</a:t>
            </a:r>
            <a:r>
              <a:rPr lang="ru-RU" dirty="0" smtClean="0"/>
              <a:t> или воловьего глаза укрываются осенью в кочке пожухлой травы</a:t>
            </a:r>
          </a:p>
          <a:p>
            <a:r>
              <a:rPr lang="ru-RU" dirty="0" smtClean="0"/>
              <a:t> у </a:t>
            </a:r>
            <a:r>
              <a:rPr lang="ru-RU" i="1" dirty="0" smtClean="0"/>
              <a:t>белянок и махаона </a:t>
            </a:r>
            <a:r>
              <a:rPr lang="ru-RU" dirty="0" smtClean="0"/>
              <a:t>зимуют куколки</a:t>
            </a:r>
          </a:p>
          <a:p>
            <a:r>
              <a:rPr lang="ru-RU" dirty="0" smtClean="0"/>
              <a:t> у некоторых видов зимуют сами бабочки: осенью они прячутся под корой деревьев или в щелях. Среди европейских видов зимуют бабочки — </a:t>
            </a:r>
            <a:r>
              <a:rPr lang="ru-RU" i="1" dirty="0" smtClean="0"/>
              <a:t>лимонницы, дневной павлиний глаз и крапивницы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Бабочки, которые живут один день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58204" cy="197167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На Дону </a:t>
            </a:r>
            <a:r>
              <a:rPr lang="ru-RU" dirty="0" err="1" smtClean="0"/>
              <a:t>Метелика</a:t>
            </a:r>
            <a:r>
              <a:rPr lang="ru-RU" dirty="0" smtClean="0"/>
              <a:t> (бабочка поденка) крупнее, на р.Воронеж она гораздо мельче.</a:t>
            </a:r>
            <a:br>
              <a:rPr lang="ru-RU" dirty="0" smtClean="0"/>
            </a:br>
            <a:r>
              <a:rPr lang="ru-RU" dirty="0" smtClean="0"/>
              <a:t>Если заметишь крутой берег, весь в мелких дырочках (как сыр) - значит она тут.</a:t>
            </a:r>
            <a:endParaRPr lang="ru-RU" dirty="0"/>
          </a:p>
        </p:txBody>
      </p:sp>
      <p:pic>
        <p:nvPicPr>
          <p:cNvPr id="1027" name="Picture 3" descr="D:\Мои документы\Экология Детства\ШЖЗ\Цикл бабочки\бабочка поден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714752"/>
            <a:ext cx="3309934" cy="2482451"/>
          </a:xfrm>
          <a:prstGeom prst="rect">
            <a:avLst/>
          </a:prstGeom>
          <a:noFill/>
        </p:spPr>
      </p:pic>
      <p:pic>
        <p:nvPicPr>
          <p:cNvPr id="1028" name="Picture 4" descr="D:\Мои документы\Экология Детства\ШЖЗ\Цикл бабочки\Ephemera_личинка поденк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714752"/>
            <a:ext cx="2444750" cy="2341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36841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Где зимуют бабочки?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Покидая куколку, многие бабочки живут на протяжении лета и уже осенью гибнут.</a:t>
            </a:r>
          </a:p>
          <a:p>
            <a:r>
              <a:rPr lang="ru-RU" dirty="0" smtClean="0"/>
              <a:t>Многие бабочки проводят зимовку в стадии яйца. </a:t>
            </a:r>
            <a:endParaRPr lang="ru-RU" dirty="0"/>
          </a:p>
        </p:txBody>
      </p:sp>
      <p:pic>
        <p:nvPicPr>
          <p:cNvPr id="10242" name="Picture 2" descr="D:\Мои документы\Экология Детства\ШЖЗ\Цикл бабочки\кладка яиц кистехвост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4000504"/>
            <a:ext cx="3667789" cy="265271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4357694"/>
            <a:ext cx="47863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Кистехвост  из  семейства волнянок зимует в стадии яиц, которые откладываются на коконе, прикрепленной к веточкам в кроне дерева</a:t>
            </a:r>
            <a:endParaRPr lang="ru-RU" sz="2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301038" cy="1643074"/>
          </a:xfrm>
        </p:spPr>
        <p:txBody>
          <a:bodyPr>
            <a:normAutofit/>
          </a:bodyPr>
          <a:lstStyle/>
          <a:p>
            <a:r>
              <a:rPr lang="ru-RU" dirty="0" smtClean="0"/>
              <a:t>Встреча 3. Создаем костюм бабочки. Рисунки на крыльях </a:t>
            </a:r>
            <a:endParaRPr lang="ru-RU" dirty="0"/>
          </a:p>
        </p:txBody>
      </p:sp>
      <p:pic>
        <p:nvPicPr>
          <p:cNvPr id="7173" name="Picture 5" descr="D:\Мои документы\Экология Детства\ШЖЗ\Цикл бабочки\kak-narisovat-babochku-karandashom-_4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63100"/>
            <a:ext cx="8229600" cy="3800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Крылья бабочки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86258" y="1643050"/>
            <a:ext cx="4757742" cy="4525963"/>
          </a:xfrm>
        </p:spPr>
        <p:txBody>
          <a:bodyPr>
            <a:normAutofit fontScale="70000" lnSpcReduction="20000"/>
          </a:bodyPr>
          <a:lstStyle/>
          <a:p>
            <a:pPr fontAlgn="base"/>
            <a:r>
              <a:rPr lang="ru-RU" b="1" dirty="0" smtClean="0"/>
              <a:t>Для изготовления вот таких милых крылышек бабочки, которые в принципе и являются главным атрибутом карнавального костюма, вам понадобятся следующие материалы:</a:t>
            </a:r>
            <a:endParaRPr lang="ru-RU" dirty="0" smtClean="0"/>
          </a:p>
          <a:p>
            <a:pPr fontAlgn="base"/>
            <a:r>
              <a:rPr lang="ru-RU" b="1" i="1" dirty="0" smtClean="0"/>
              <a:t>полотно ткани (в нашем случае это черный цвет);</a:t>
            </a:r>
            <a:endParaRPr lang="ru-RU" dirty="0" smtClean="0"/>
          </a:p>
          <a:p>
            <a:pPr fontAlgn="base"/>
            <a:r>
              <a:rPr lang="ru-RU" b="1" i="1" dirty="0" smtClean="0"/>
              <a:t>лоскуты тканей разных цветов (для создания уникального рисунка на крыльях бабочки);</a:t>
            </a:r>
            <a:endParaRPr lang="ru-RU" dirty="0" smtClean="0"/>
          </a:p>
          <a:p>
            <a:pPr fontAlgn="base"/>
            <a:r>
              <a:rPr lang="ru-RU" b="1" i="1" dirty="0" smtClean="0"/>
              <a:t>резинка;</a:t>
            </a:r>
            <a:endParaRPr lang="ru-RU" dirty="0" smtClean="0"/>
          </a:p>
          <a:p>
            <a:pPr fontAlgn="base"/>
            <a:r>
              <a:rPr lang="ru-RU" b="1" i="1" dirty="0" smtClean="0"/>
              <a:t>ножницы, иголки и нитки. 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9218" name="Picture 2" descr="C:\Users\Ирина\Downloads\изготовление костюма бабоч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2071678"/>
            <a:ext cx="4166212" cy="4214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Обрати внимание на чудесные сочетание красок у бабочек: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err="1" smtClean="0"/>
              <a:t>аметисто-фиолетового</a:t>
            </a:r>
            <a:r>
              <a:rPr lang="ru-RU" dirty="0" smtClean="0"/>
              <a:t> с сурьмяным, </a:t>
            </a:r>
          </a:p>
          <a:p>
            <a:r>
              <a:rPr lang="ru-RU" dirty="0" smtClean="0"/>
              <a:t>черного с </a:t>
            </a:r>
            <a:r>
              <a:rPr lang="ru-RU" dirty="0" err="1" smtClean="0"/>
              <a:t>бирюзово-голубым</a:t>
            </a:r>
            <a:r>
              <a:rPr lang="ru-RU" dirty="0" smtClean="0"/>
              <a:t>, </a:t>
            </a:r>
          </a:p>
          <a:p>
            <a:r>
              <a:rPr lang="ru-RU" dirty="0" smtClean="0"/>
              <a:t>черного с изумрудно-зеленым,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голубого</a:t>
            </a:r>
            <a:r>
              <a:rPr lang="ru-RU" dirty="0" smtClean="0"/>
              <a:t> с </a:t>
            </a:r>
            <a:r>
              <a:rPr lang="ru-RU" dirty="0" err="1" smtClean="0"/>
              <a:t>хризоберилло-золотистым</a:t>
            </a:r>
            <a:r>
              <a:rPr lang="ru-RU" dirty="0" smtClean="0"/>
              <a:t>,</a:t>
            </a:r>
          </a:p>
          <a:p>
            <a:r>
              <a:rPr lang="ru-RU" dirty="0" smtClean="0"/>
              <a:t> медно-желтого с серым, </a:t>
            </a:r>
          </a:p>
          <a:p>
            <a:r>
              <a:rPr lang="ru-RU" dirty="0" smtClean="0"/>
              <a:t>желтого с никелево-белым, </a:t>
            </a:r>
          </a:p>
          <a:p>
            <a:r>
              <a:rPr lang="ru-RU" dirty="0" smtClean="0"/>
              <a:t>серого с серебристым и т. </a:t>
            </a:r>
            <a:r>
              <a:rPr lang="ru-RU" dirty="0" err="1" smtClean="0"/>
              <a:t>д</a:t>
            </a:r>
            <a:endParaRPr lang="ru-RU" dirty="0" smtClean="0"/>
          </a:p>
          <a:p>
            <a:r>
              <a:rPr lang="ru-RU" dirty="0" smtClean="0"/>
              <a:t>Все исследователи в описании окраски бабочек, не сговариваясь, используют такие определения, как опаловая, янтарная, жемчужная, </a:t>
            </a:r>
            <a:r>
              <a:rPr lang="ru-RU" dirty="0" err="1" smtClean="0"/>
              <a:t>сапфиро-голубая</a:t>
            </a:r>
            <a:r>
              <a:rPr lang="ru-RU" dirty="0" smtClean="0"/>
              <a:t>, медно-красная, темно-бронзовая и т. д. </a:t>
            </a:r>
          </a:p>
          <a:p>
            <a:r>
              <a:rPr lang="ru-RU" dirty="0" smtClean="0"/>
              <a:t>Многие ученые сравнивают бабочек и шелковые ткани с переливами отшлифованных драгоценных камней, говорят, что бабочки морфо сверкают даже ярче полированного металла. </a:t>
            </a:r>
          </a:p>
          <a:p>
            <a:r>
              <a:rPr lang="ru-RU" dirty="0" smtClean="0"/>
              <a:t>Кстати, некоторые из наших бабочек за свой блеск так и называются: перламутровки, </a:t>
            </a:r>
            <a:r>
              <a:rPr lang="ru-RU" dirty="0" err="1" smtClean="0"/>
              <a:t>переливницы</a:t>
            </a:r>
            <a:r>
              <a:rPr lang="ru-RU" dirty="0" smtClean="0"/>
              <a:t>, </a:t>
            </a:r>
            <a:r>
              <a:rPr lang="ru-RU" dirty="0" err="1" smtClean="0"/>
              <a:t>металловидки</a:t>
            </a:r>
            <a:r>
              <a:rPr lang="ru-RU" dirty="0" smtClean="0"/>
              <a:t> золотые.</a:t>
            </a: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Цикл Бабочки</a:t>
            </a:r>
            <a:endParaRPr lang="ru-RU" dirty="0"/>
          </a:p>
        </p:txBody>
      </p:sp>
      <p:pic>
        <p:nvPicPr>
          <p:cNvPr id="1026" name="Picture 2" descr="E:\Экомост\шжз\Цикл бабочки\жизненный цикл бабочк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90725" y="2129631"/>
            <a:ext cx="5162550" cy="3467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Встреча 1 Выбери свою бабочку</a:t>
            </a:r>
            <a:endParaRPr lang="ru-RU" dirty="0"/>
          </a:p>
        </p:txBody>
      </p:sp>
      <p:pic>
        <p:nvPicPr>
          <p:cNvPr id="2050" name="Picture 2" descr="D:\Мои документы\Экология Детства\ШЖЗ\Цикл бабочки\Medvedicca-gospozh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3390385" cy="241141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428992" y="3929066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7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1" name="Picture 3" descr="D:\Мои документы\Экология Детства\ШЖЗ\Цикл бабочки\danaus gilippus.тропический экзо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1214422"/>
            <a:ext cx="3225990" cy="2428892"/>
          </a:xfrm>
          <a:prstGeom prst="rect">
            <a:avLst/>
          </a:prstGeom>
          <a:noFill/>
        </p:spPr>
      </p:pic>
      <p:pic>
        <p:nvPicPr>
          <p:cNvPr id="2052" name="Picture 4" descr="D:\Мои документы\Экология Детства\ШЖЗ\Цикл бабочки\xanthclos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643314"/>
            <a:ext cx="2714612" cy="3214686"/>
          </a:xfrm>
          <a:prstGeom prst="rect">
            <a:avLst/>
          </a:prstGeom>
          <a:noFill/>
        </p:spPr>
      </p:pic>
      <p:pic>
        <p:nvPicPr>
          <p:cNvPr id="2053" name="Picture 5" descr="D:\Мои документы\Экология Детства\ШЖЗ\Цикл бабочки\Crocallis elenguaria-имаго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32" y="1214422"/>
            <a:ext cx="2571768" cy="2877503"/>
          </a:xfrm>
          <a:prstGeom prst="rect">
            <a:avLst/>
          </a:prstGeom>
          <a:noFill/>
        </p:spPr>
      </p:pic>
      <p:pic>
        <p:nvPicPr>
          <p:cNvPr id="2054" name="Picture 6" descr="D:\Мои документы\Экология Детства\ШЖЗ\Цикл бабочки\крупнейшая бабочка в мире Совка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4612" y="3643314"/>
            <a:ext cx="4838155" cy="321468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7572396" y="3718679"/>
            <a:ext cx="157160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Названия  </a:t>
            </a:r>
            <a:r>
              <a:rPr lang="ru-RU" b="1" dirty="0" smtClean="0"/>
              <a:t>бабочек:</a:t>
            </a:r>
          </a:p>
          <a:p>
            <a:r>
              <a:rPr lang="ru-RU" dirty="0" smtClean="0"/>
              <a:t>7- медведица</a:t>
            </a:r>
          </a:p>
          <a:p>
            <a:r>
              <a:rPr lang="ru-RU" dirty="0" smtClean="0"/>
              <a:t>8 - данаида</a:t>
            </a:r>
          </a:p>
          <a:p>
            <a:r>
              <a:rPr lang="ru-RU" dirty="0" smtClean="0"/>
              <a:t>9- пяденица мохноногая желтая</a:t>
            </a:r>
          </a:p>
          <a:p>
            <a:r>
              <a:rPr lang="ru-RU" dirty="0" smtClean="0"/>
              <a:t>10- бражник Моргана </a:t>
            </a:r>
          </a:p>
          <a:p>
            <a:r>
              <a:rPr lang="ru-RU" dirty="0" smtClean="0"/>
              <a:t>11 – </a:t>
            </a:r>
            <a:r>
              <a:rPr lang="ru-RU" dirty="0" err="1" smtClean="0"/>
              <a:t>Тизания</a:t>
            </a:r>
            <a:r>
              <a:rPr lang="ru-RU" dirty="0" smtClean="0"/>
              <a:t> </a:t>
            </a:r>
            <a:r>
              <a:rPr lang="ru-RU" dirty="0" err="1" smtClean="0"/>
              <a:t>Агриппина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857488" y="271462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2"/>
                </a:solidFill>
              </a:rPr>
              <a:t>7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257174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8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15206" y="300037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071670" y="485776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10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15008" y="564357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11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Откуда взялись названия бабочек?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Мнемозина, </a:t>
            </a:r>
            <a:r>
              <a:rPr lang="ru-RU" dirty="0" err="1" smtClean="0"/>
              <a:t>Гестия</a:t>
            </a:r>
            <a:r>
              <a:rPr lang="ru-RU" dirty="0" smtClean="0"/>
              <a:t>, Гера, Геба, Артемида, Пандора, Аврора, Киприда, </a:t>
            </a:r>
            <a:r>
              <a:rPr lang="ru-RU" dirty="0" err="1" smtClean="0"/>
              <a:t>Латона</a:t>
            </a:r>
            <a:r>
              <a:rPr lang="ru-RU" dirty="0" smtClean="0"/>
              <a:t>, </a:t>
            </a:r>
            <a:r>
              <a:rPr lang="ru-RU" dirty="0" err="1" smtClean="0"/>
              <a:t>Геро</a:t>
            </a:r>
            <a:r>
              <a:rPr lang="ru-RU" dirty="0" smtClean="0"/>
              <a:t>, </a:t>
            </a:r>
            <a:r>
              <a:rPr lang="ru-RU" dirty="0" err="1" smtClean="0"/>
              <a:t>Аталанта</a:t>
            </a:r>
            <a:r>
              <a:rPr lang="ru-RU" dirty="0" smtClean="0"/>
              <a:t>, </a:t>
            </a:r>
            <a:r>
              <a:rPr lang="ru-RU" dirty="0" err="1" smtClean="0"/>
              <a:t>Аглая</a:t>
            </a:r>
            <a:r>
              <a:rPr lang="ru-RU" dirty="0" smtClean="0"/>
              <a:t>, Галатея, Но, </a:t>
            </a:r>
            <a:r>
              <a:rPr lang="ru-RU" dirty="0" err="1" smtClean="0"/>
              <a:t>Камилла</a:t>
            </a:r>
            <a:r>
              <a:rPr lang="ru-RU" dirty="0" smtClean="0"/>
              <a:t>, </a:t>
            </a:r>
            <a:r>
              <a:rPr lang="ru-RU" dirty="0" err="1" smtClean="0"/>
              <a:t>Пафия</a:t>
            </a:r>
            <a:r>
              <a:rPr lang="ru-RU" dirty="0" smtClean="0"/>
              <a:t>, </a:t>
            </a:r>
            <a:r>
              <a:rPr lang="ru-RU" dirty="0" err="1" smtClean="0"/>
              <a:t>Гипермнестра</a:t>
            </a:r>
            <a:r>
              <a:rPr lang="ru-RU" dirty="0" smtClean="0"/>
              <a:t>... Все это - названия бабочек.</a:t>
            </a:r>
          </a:p>
          <a:p>
            <a:r>
              <a:rPr lang="ru-RU" dirty="0" smtClean="0"/>
              <a:t>Ученые, изучавшие бабочек дали им имена бессмертных богинь и божественных нимф Древней Греции,  харит-граций, камен и </a:t>
            </a:r>
            <a:r>
              <a:rPr lang="ru-RU" dirty="0" err="1" smtClean="0"/>
              <a:t>титанид</a:t>
            </a:r>
            <a:r>
              <a:rPr lang="ru-RU" dirty="0" smtClean="0"/>
              <a:t>, жриц, пророчиц и легендарных героинь, олицетворяющих лучшие женские добродетели. </a:t>
            </a:r>
          </a:p>
          <a:p>
            <a:r>
              <a:rPr lang="ru-RU" dirty="0" smtClean="0"/>
              <a:t>Нимфалиды, </a:t>
            </a:r>
            <a:r>
              <a:rPr lang="ru-RU" dirty="0" err="1" smtClean="0"/>
              <a:t>гелиотисы</a:t>
            </a:r>
            <a:r>
              <a:rPr lang="ru-RU" dirty="0" smtClean="0"/>
              <a:t>, </a:t>
            </a:r>
            <a:r>
              <a:rPr lang="ru-RU" dirty="0" err="1" smtClean="0"/>
              <a:t>геликониды</a:t>
            </a:r>
            <a:r>
              <a:rPr lang="ru-RU" dirty="0" smtClean="0"/>
              <a:t>, </a:t>
            </a:r>
            <a:r>
              <a:rPr lang="ru-RU" dirty="0" err="1" smtClean="0"/>
              <a:t>морфиды</a:t>
            </a:r>
            <a:r>
              <a:rPr lang="ru-RU" dirty="0" smtClean="0"/>
              <a:t>, </a:t>
            </a:r>
            <a:r>
              <a:rPr lang="ru-RU" dirty="0" err="1" smtClean="0"/>
              <a:t>сатириды</a:t>
            </a:r>
            <a:r>
              <a:rPr lang="ru-RU" dirty="0" smtClean="0"/>
              <a:t>, </a:t>
            </a:r>
            <a:r>
              <a:rPr lang="ru-RU" dirty="0" err="1" smtClean="0"/>
              <a:t>геспериды</a:t>
            </a:r>
            <a:r>
              <a:rPr lang="ru-RU" dirty="0" smtClean="0"/>
              <a:t>, данаиды – это все древнегреческие имена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Мои документы\Экология Детства\ШЖЗ\Цикл бабочки\голубянка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3990975"/>
            <a:ext cx="2867025" cy="28670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0"/>
            <a:ext cx="5857884" cy="1143000"/>
          </a:xfrm>
        </p:spPr>
        <p:txBody>
          <a:bodyPr/>
          <a:lstStyle/>
          <a:p>
            <a:r>
              <a:rPr lang="ru-RU" dirty="0" smtClean="0"/>
              <a:t>Выбери свою бабочку</a:t>
            </a:r>
            <a:endParaRPr lang="ru-RU" dirty="0"/>
          </a:p>
        </p:txBody>
      </p:sp>
      <p:pic>
        <p:nvPicPr>
          <p:cNvPr id="3077" name="Picture 5" descr="D:\Мои документы\Экология Детства\ШЖЗ\Цикл бабочки\траурница японска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317447" cy="2209420"/>
          </a:xfrm>
          <a:prstGeom prst="rect">
            <a:avLst/>
          </a:prstGeom>
          <a:noFill/>
        </p:spPr>
      </p:pic>
      <p:pic>
        <p:nvPicPr>
          <p:cNvPr id="10" name="Picture 2" descr="D:\Мои документы\Экология Детства\ШЖЗ\Цикл бабочки\тропическая бабоч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72076" y="1571612"/>
            <a:ext cx="3771924" cy="2357453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0" y="5000636"/>
            <a:ext cx="2831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13 Пестрянка изменчивая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286380" y="6488668"/>
            <a:ext cx="20724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 17 Голубянка </a:t>
            </a:r>
            <a:r>
              <a:rPr lang="ru-RU" b="1" dirty="0" err="1" smtClean="0"/>
              <a:t>икар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0"/>
            <a:ext cx="2587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12- Траурница японская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215074" y="1714488"/>
            <a:ext cx="26514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16 Золотая </a:t>
            </a:r>
            <a:r>
              <a:rPr lang="ru-RU" b="1" dirty="0" err="1" smtClean="0">
                <a:solidFill>
                  <a:schemeClr val="bg1"/>
                </a:solidFill>
              </a:rPr>
              <a:t>птицекрылка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6" name="Picture 3" descr="D:\Мои документы\Экология Детства\ШЖЗ\Цикл бабочки\Парусник Улисс papilio-ulysses-Mountain-Swallowtail-isolat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4589465"/>
            <a:ext cx="2445428" cy="2268535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071538" y="6357958"/>
            <a:ext cx="20784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15 Парусник Улисс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8" name="Рисунок 17" descr="Переливница ивовая (Apatura iris)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4612" y="1071546"/>
            <a:ext cx="28575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3428992" y="3786190"/>
            <a:ext cx="2644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14 </a:t>
            </a:r>
            <a:r>
              <a:rPr lang="ru-RU" b="1" dirty="0" err="1" smtClean="0"/>
              <a:t>Переливница</a:t>
            </a:r>
            <a:r>
              <a:rPr lang="ru-RU" b="1" dirty="0" smtClean="0"/>
              <a:t> ивовая </a:t>
            </a:r>
            <a:endParaRPr lang="ru-RU" dirty="0"/>
          </a:p>
        </p:txBody>
      </p:sp>
      <p:pic>
        <p:nvPicPr>
          <p:cNvPr id="7" name="Содержимое 6" descr="Пестрянка  изменчивая"/>
          <p:cNvPicPr>
            <a:picLocks noGrp="1"/>
          </p:cNvPicPr>
          <p:nvPr>
            <p:ph idx="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0" y="3071810"/>
            <a:ext cx="34671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Бабочки назывались в честь древних целителей и врачевателей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Асклепий  - бог медицины и врачевания в Древней Греции</a:t>
            </a:r>
          </a:p>
          <a:p>
            <a:r>
              <a:rPr lang="ru-RU" dirty="0" smtClean="0"/>
              <a:t>Махаон и </a:t>
            </a:r>
            <a:r>
              <a:rPr lang="ru-RU" dirty="0" err="1" smtClean="0"/>
              <a:t>Подалирий</a:t>
            </a:r>
            <a:r>
              <a:rPr lang="ru-RU" dirty="0" smtClean="0"/>
              <a:t> - сыновья Асклепия. </a:t>
            </a:r>
          </a:p>
          <a:p>
            <a:r>
              <a:rPr lang="ru-RU" dirty="0" err="1" smtClean="0"/>
              <a:t>Панацея-регина</a:t>
            </a:r>
            <a:r>
              <a:rPr lang="ru-RU" dirty="0" smtClean="0"/>
              <a:t> (в переводе - </a:t>
            </a:r>
            <a:r>
              <a:rPr lang="ru-RU" dirty="0" err="1" smtClean="0"/>
              <a:t>принцесса-всецелительница</a:t>
            </a:r>
            <a:r>
              <a:rPr lang="ru-RU" dirty="0" smtClean="0"/>
              <a:t>): Панацея - дочь Асклепия (необычайно красивая бабочка, которая водится в Эквадоре ).</a:t>
            </a:r>
          </a:p>
          <a:p>
            <a:r>
              <a:rPr lang="ru-RU" dirty="0" smtClean="0"/>
              <a:t> В честь его другой дочери </a:t>
            </a:r>
            <a:r>
              <a:rPr lang="ru-RU" dirty="0" err="1" smtClean="0"/>
              <a:t>Гигни</a:t>
            </a:r>
            <a:r>
              <a:rPr lang="ru-RU" dirty="0" smtClean="0"/>
              <a:t> названа не только наука о сохранении здоровья - гигиена, но и прекрасная бабочка.</a:t>
            </a:r>
          </a:p>
          <a:p>
            <a:r>
              <a:rPr lang="ru-RU" dirty="0" smtClean="0"/>
              <a:t>Аполлон - отец Асклепия - также известен как бог  врачевания. Морфей - сын Гипноса. </a:t>
            </a:r>
          </a:p>
          <a:p>
            <a:r>
              <a:rPr lang="ru-RU" dirty="0" smtClean="0"/>
              <a:t>Бабочка </a:t>
            </a:r>
            <a:r>
              <a:rPr lang="ru-RU" dirty="0" err="1" smtClean="0"/>
              <a:t>парнассиус</a:t>
            </a:r>
            <a:r>
              <a:rPr lang="ru-RU" dirty="0" smtClean="0"/>
              <a:t> </a:t>
            </a:r>
            <a:r>
              <a:rPr lang="ru-RU" dirty="0" err="1" smtClean="0"/>
              <a:t>дельфиус</a:t>
            </a:r>
            <a:r>
              <a:rPr lang="ru-RU" dirty="0" smtClean="0"/>
              <a:t> названа в честь священной горы Парнас, у подножия которой находился Дельфийский оракул, а в гротах обитали Музы. </a:t>
            </a:r>
          </a:p>
          <a:p>
            <a:r>
              <a:rPr lang="ru-RU" dirty="0" smtClean="0"/>
              <a:t>Есть бабочки, которым присвоены имена Гиппократа, </a:t>
            </a:r>
            <a:r>
              <a:rPr lang="ru-RU" dirty="0" err="1" smtClean="0"/>
              <a:t>Галема</a:t>
            </a:r>
            <a:r>
              <a:rPr lang="ru-RU" dirty="0" smtClean="0"/>
              <a:t> и других знаменитых врачевателей.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Выбери свою бабочку</a:t>
            </a:r>
            <a:endParaRPr lang="ru-RU" dirty="0"/>
          </a:p>
        </p:txBody>
      </p:sp>
      <p:pic>
        <p:nvPicPr>
          <p:cNvPr id="6146" name="Picture 2" descr="D:\Мои документы\Экология Детства\ШЖЗ\Цикл бабочки\ракитниковая желтушк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3381372" cy="2527576"/>
          </a:xfrm>
          <a:prstGeom prst="rect">
            <a:avLst/>
          </a:prstGeom>
          <a:noFill/>
        </p:spPr>
      </p:pic>
      <p:pic>
        <p:nvPicPr>
          <p:cNvPr id="6147" name="Picture 3" descr="D:\Мои документы\Экология Детства\ШЖЗ\Цикл бабочки\Самец Капустницы_Pieris.brassicae.male.mount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357694"/>
            <a:ext cx="2794000" cy="1905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14414" y="6488668"/>
            <a:ext cx="1601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24 Капустница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3929066"/>
            <a:ext cx="2845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23 </a:t>
            </a:r>
            <a:r>
              <a:rPr lang="ru-RU" dirty="0" err="1" smtClean="0"/>
              <a:t>ракитниковая</a:t>
            </a:r>
            <a:r>
              <a:rPr lang="ru-RU" dirty="0" smtClean="0"/>
              <a:t> желтушка</a:t>
            </a:r>
            <a:endParaRPr lang="ru-RU" dirty="0"/>
          </a:p>
        </p:txBody>
      </p:sp>
      <p:pic>
        <p:nvPicPr>
          <p:cNvPr id="6149" name="Picture 5" descr="D:\Мои документы\Экология Детства\ШЖЗ\Цикл бабочки\зорьк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1500174"/>
            <a:ext cx="2590800" cy="176212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000628" y="3357562"/>
            <a:ext cx="1136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25 зорька</a:t>
            </a:r>
            <a:endParaRPr lang="ru-RU" dirty="0"/>
          </a:p>
        </p:txBody>
      </p:sp>
      <p:pic>
        <p:nvPicPr>
          <p:cNvPr id="6150" name="Picture 6" descr="D:\Мои документы\Экология Детства\ШЖЗ\Цикл бабочки\желтушка луговая_рис.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4214818"/>
            <a:ext cx="2403124" cy="2266947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786182" y="6488668"/>
            <a:ext cx="2261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26 Желтушка луговая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429520" y="3357562"/>
            <a:ext cx="1598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27 лимонница</a:t>
            </a:r>
            <a:endParaRPr lang="ru-RU" dirty="0"/>
          </a:p>
        </p:txBody>
      </p:sp>
      <p:pic>
        <p:nvPicPr>
          <p:cNvPr id="6154" name="Picture 10" descr="D:\Мои документы\Экология Детства\ШЖЗ\Цикл бабочки\махаон-рис.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16922" y="4071942"/>
            <a:ext cx="3027078" cy="2127604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7072330" y="6215082"/>
            <a:ext cx="1192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28 махаон</a:t>
            </a:r>
            <a:endParaRPr lang="ru-RU" dirty="0"/>
          </a:p>
        </p:txBody>
      </p:sp>
      <p:pic>
        <p:nvPicPr>
          <p:cNvPr id="6155" name="Picture 11" descr="D:\Мои документы\Экология Детства\ШЖЗ\Цикл бабочки\лимонниц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13550" y="1714488"/>
            <a:ext cx="2330450" cy="15255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Славянские и цветочные названия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Бархатницы, зорьки, веснянки, павлиноглазки, златогузки, крапивницы, бражники, голубянки, </a:t>
            </a:r>
            <a:r>
              <a:rPr lang="ru-RU" dirty="0" err="1" smtClean="0"/>
              <a:t>краеглазки</a:t>
            </a:r>
            <a:r>
              <a:rPr lang="ru-RU" dirty="0" smtClean="0"/>
              <a:t>, лунки серебристые, репейницы и </a:t>
            </a:r>
            <a:r>
              <a:rPr lang="ru-RU" dirty="0" err="1" smtClean="0"/>
              <a:t>чертополоховки</a:t>
            </a:r>
            <a:endParaRPr lang="ru-RU" dirty="0"/>
          </a:p>
        </p:txBody>
      </p:sp>
      <p:pic>
        <p:nvPicPr>
          <p:cNvPr id="1026" name="Picture 2" descr="E:\ШЖЗ\Echinacea_purpurea_-чертополохов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4500570"/>
            <a:ext cx="2762243" cy="2071682"/>
          </a:xfrm>
          <a:prstGeom prst="rect">
            <a:avLst/>
          </a:prstGeom>
          <a:noFill/>
        </p:spPr>
      </p:pic>
      <p:pic>
        <p:nvPicPr>
          <p:cNvPr id="1027" name="Picture 3" descr="E:\ШЖЗ\златогуз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554878"/>
            <a:ext cx="2643206" cy="1984036"/>
          </a:xfrm>
          <a:prstGeom prst="rect">
            <a:avLst/>
          </a:prstGeom>
          <a:noFill/>
        </p:spPr>
      </p:pic>
      <p:pic>
        <p:nvPicPr>
          <p:cNvPr id="1028" name="Picture 4" descr="E:\ШЖЗ\краеглазк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4643446"/>
            <a:ext cx="2319337" cy="182562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857620" y="4214818"/>
            <a:ext cx="15001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краеглазка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572132" y="4000504"/>
            <a:ext cx="3330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Чертополоховка</a:t>
            </a:r>
            <a:r>
              <a:rPr lang="ru-RU" dirty="0" smtClean="0"/>
              <a:t> или репейница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4071942"/>
            <a:ext cx="202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лунка серебристая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1693</TotalTime>
  <Words>1181</Words>
  <Application>Microsoft Office PowerPoint</Application>
  <PresentationFormat>Экран (4:3)</PresentationFormat>
  <Paragraphs>131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 цикл бабочки </vt:lpstr>
      <vt:lpstr>Встреча 1. Выбери свою бабочку</vt:lpstr>
      <vt:lpstr>Обрати внимание на чудесные сочетание красок у бабочек: </vt:lpstr>
      <vt:lpstr>Встреча 1 Выбери свою бабочку</vt:lpstr>
      <vt:lpstr>Откуда взялись названия бабочек?</vt:lpstr>
      <vt:lpstr>Выбери свою бабочку</vt:lpstr>
      <vt:lpstr>Бабочки назывались в честь древних целителей и врачевателей</vt:lpstr>
      <vt:lpstr>Выбери свою бабочку</vt:lpstr>
      <vt:lpstr>Славянские и цветочные названия</vt:lpstr>
      <vt:lpstr>Выбери свою бабочку</vt:lpstr>
      <vt:lpstr>Выбери свою бабочку</vt:lpstr>
      <vt:lpstr>Какие бабочки есть в природе, а какие придуманы художником?</vt:lpstr>
      <vt:lpstr>Встреча 2 Портрет бабочки</vt:lpstr>
      <vt:lpstr>Встреча 2. Портрет бабочки  </vt:lpstr>
      <vt:lpstr>Портрет бабочки</vt:lpstr>
      <vt:lpstr>Портреты других насекомых</vt:lpstr>
      <vt:lpstr>Как дышат бабочки?</vt:lpstr>
      <vt:lpstr>Как едят бабочки?</vt:lpstr>
      <vt:lpstr>Чем питаются бабочки?</vt:lpstr>
      <vt:lpstr>Чем питаются бабочки?</vt:lpstr>
      <vt:lpstr>Чем питаются бабочки?</vt:lpstr>
      <vt:lpstr>Чем питаются бабочки?</vt:lpstr>
      <vt:lpstr>Чем питаются бабочки?</vt:lpstr>
      <vt:lpstr>Как видят бабочки ?</vt:lpstr>
      <vt:lpstr>Как зимуют бабочки?</vt:lpstr>
      <vt:lpstr>Бабочки, которые живут один день</vt:lpstr>
      <vt:lpstr>Где зимуют бабочки? </vt:lpstr>
      <vt:lpstr>Встреча 3. Создаем костюм бабочки. Рисунки на крыльях </vt:lpstr>
      <vt:lpstr>Крылья бабочки</vt:lpstr>
      <vt:lpstr>Цикл Бабочки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бабочки</dc:title>
  <dc:creator>Ирина</dc:creator>
  <cp:lastModifiedBy>Коваленко Екатерина Александровна</cp:lastModifiedBy>
  <cp:revision>171</cp:revision>
  <dcterms:created xsi:type="dcterms:W3CDTF">2015-09-02T08:11:14Z</dcterms:created>
  <dcterms:modified xsi:type="dcterms:W3CDTF">2016-05-24T08:00:43Z</dcterms:modified>
</cp:coreProperties>
</file>